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57" r:id="rId3"/>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9B9D"/>
    <a:srgbClr val="9E9C9D"/>
    <a:srgbClr val="F9B000"/>
    <a:srgbClr val="004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0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numCol="1" anchor="b"/>
          <a:lstStyle>
            <a:lvl1pPr algn="ctr">
              <a:defRPr sz="4960"/>
            </a:lvl1pPr>
          </a:lstStyle>
          <a:p>
            <a:r>
              <a:rPr lang="fr-FR" alt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numCol="1"/>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ltLang="fr-FR"/>
              <a:t>Modifier le style des sous-titres du masque</a:t>
            </a:r>
            <a:endParaRPr lang="en-US" dirty="0"/>
          </a:p>
        </p:txBody>
      </p:sp>
      <p:sp>
        <p:nvSpPr>
          <p:cNvPr id="4" name="Date Placeholder 3"/>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5" name="Footer Placeholder 4"/>
          <p:cNvSpPr>
            <a:spLocks noGrp="1"/>
          </p:cNvSpPr>
          <p:nvPr>
            <p:ph type="ftr" sz="quarter" idx="11"/>
          </p:nvPr>
        </p:nvSpPr>
        <p:spPr/>
        <p:txBody>
          <a:bodyPr numCol="1"/>
          <a:lstStyle/>
          <a:p>
            <a:endParaRPr lang="fr-FR" altLang="fr-FR"/>
          </a:p>
        </p:txBody>
      </p:sp>
      <p:sp>
        <p:nvSpPr>
          <p:cNvPr id="6" name="Slide Number Placeholder 5"/>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204754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fr-FR" altLang="fr-FR"/>
              <a:t>Modifiez le style du titre</a:t>
            </a:r>
            <a:endParaRPr lang="en-US" dirty="0"/>
          </a:p>
        </p:txBody>
      </p:sp>
      <p:sp>
        <p:nvSpPr>
          <p:cNvPr id="3" name="Vertical Text Placeholder 2"/>
          <p:cNvSpPr>
            <a:spLocks noGrp="1"/>
          </p:cNvSpPr>
          <p:nvPr>
            <p:ph type="body" orient="vert" idx="1"/>
          </p:nvPr>
        </p:nvSpPr>
        <p:spPr/>
        <p:txBody>
          <a:bodyPr vert="eaVert" numCol="1"/>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4" name="Date Placeholder 3"/>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5" name="Footer Placeholder 4"/>
          <p:cNvSpPr>
            <a:spLocks noGrp="1"/>
          </p:cNvSpPr>
          <p:nvPr>
            <p:ph type="ftr" sz="quarter" idx="11"/>
          </p:nvPr>
        </p:nvSpPr>
        <p:spPr/>
        <p:txBody>
          <a:bodyPr numCol="1"/>
          <a:lstStyle/>
          <a:p>
            <a:endParaRPr lang="fr-FR" altLang="fr-FR"/>
          </a:p>
        </p:txBody>
      </p:sp>
      <p:sp>
        <p:nvSpPr>
          <p:cNvPr id="6" name="Slide Number Placeholder 5"/>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307220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numCol="1"/>
          <a:lstStyle/>
          <a:p>
            <a:r>
              <a:rPr lang="fr-FR" alt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numCol="1"/>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4" name="Date Placeholder 3"/>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5" name="Footer Placeholder 4"/>
          <p:cNvSpPr>
            <a:spLocks noGrp="1"/>
          </p:cNvSpPr>
          <p:nvPr>
            <p:ph type="ftr" sz="quarter" idx="11"/>
          </p:nvPr>
        </p:nvSpPr>
        <p:spPr/>
        <p:txBody>
          <a:bodyPr numCol="1"/>
          <a:lstStyle/>
          <a:p>
            <a:endParaRPr lang="fr-FR" altLang="fr-FR"/>
          </a:p>
        </p:txBody>
      </p:sp>
      <p:sp>
        <p:nvSpPr>
          <p:cNvPr id="6" name="Slide Number Placeholder 5"/>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31385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fr-FR" altLang="fr-FR"/>
              <a:t>Modifiez le style du titre</a:t>
            </a:r>
            <a:endParaRPr lang="en-US" dirty="0"/>
          </a:p>
        </p:txBody>
      </p:sp>
      <p:sp>
        <p:nvSpPr>
          <p:cNvPr id="3" name="Content Placeholder 2"/>
          <p:cNvSpPr>
            <a:spLocks noGrp="1"/>
          </p:cNvSpPr>
          <p:nvPr>
            <p:ph idx="1"/>
          </p:nvPr>
        </p:nvSpPr>
        <p:spPr/>
        <p:txBody>
          <a:bodyPr numCol="1"/>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4" name="Date Placeholder 3"/>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5" name="Footer Placeholder 4"/>
          <p:cNvSpPr>
            <a:spLocks noGrp="1"/>
          </p:cNvSpPr>
          <p:nvPr>
            <p:ph type="ftr" sz="quarter" idx="11"/>
          </p:nvPr>
        </p:nvSpPr>
        <p:spPr/>
        <p:txBody>
          <a:bodyPr numCol="1"/>
          <a:lstStyle/>
          <a:p>
            <a:endParaRPr lang="fr-FR" altLang="fr-FR"/>
          </a:p>
        </p:txBody>
      </p:sp>
      <p:sp>
        <p:nvSpPr>
          <p:cNvPr id="6" name="Slide Number Placeholder 5"/>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153534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numCol="1" anchor="b"/>
          <a:lstStyle>
            <a:lvl1pPr>
              <a:defRPr sz="4960"/>
            </a:lvl1pPr>
          </a:lstStyle>
          <a:p>
            <a:r>
              <a:rPr lang="fr-FR" alt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numCol="1"/>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ltLang="fr-FR"/>
              <a:t>Modifier les styles du texte du masque</a:t>
            </a:r>
          </a:p>
        </p:txBody>
      </p:sp>
      <p:sp>
        <p:nvSpPr>
          <p:cNvPr id="4" name="Date Placeholder 3"/>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5" name="Footer Placeholder 4"/>
          <p:cNvSpPr>
            <a:spLocks noGrp="1"/>
          </p:cNvSpPr>
          <p:nvPr>
            <p:ph type="ftr" sz="quarter" idx="11"/>
          </p:nvPr>
        </p:nvSpPr>
        <p:spPr/>
        <p:txBody>
          <a:bodyPr numCol="1"/>
          <a:lstStyle/>
          <a:p>
            <a:endParaRPr lang="fr-FR" altLang="fr-FR"/>
          </a:p>
        </p:txBody>
      </p:sp>
      <p:sp>
        <p:nvSpPr>
          <p:cNvPr id="6" name="Slide Number Placeholder 5"/>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123560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fr-FR" alt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numCol="1"/>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numCol="1"/>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5" name="Date Placeholder 4"/>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6" name="Footer Placeholder 5"/>
          <p:cNvSpPr>
            <a:spLocks noGrp="1"/>
          </p:cNvSpPr>
          <p:nvPr>
            <p:ph type="ftr" sz="quarter" idx="11"/>
          </p:nvPr>
        </p:nvSpPr>
        <p:spPr/>
        <p:txBody>
          <a:bodyPr numCol="1"/>
          <a:lstStyle/>
          <a:p>
            <a:endParaRPr lang="fr-FR" altLang="fr-FR"/>
          </a:p>
        </p:txBody>
      </p:sp>
      <p:sp>
        <p:nvSpPr>
          <p:cNvPr id="7" name="Slide Number Placeholder 6"/>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239845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numCol="1"/>
          <a:lstStyle/>
          <a:p>
            <a:r>
              <a:rPr lang="fr-FR" alt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numCol="1"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ltLang="fr-FR"/>
              <a:t>Modifier les styles du texte du masque</a:t>
            </a:r>
          </a:p>
        </p:txBody>
      </p:sp>
      <p:sp>
        <p:nvSpPr>
          <p:cNvPr id="4" name="Content Placeholder 3"/>
          <p:cNvSpPr>
            <a:spLocks noGrp="1"/>
          </p:cNvSpPr>
          <p:nvPr>
            <p:ph sz="half" idx="2"/>
          </p:nvPr>
        </p:nvSpPr>
        <p:spPr>
          <a:xfrm>
            <a:off x="520713" y="3905482"/>
            <a:ext cx="3198096" cy="5744375"/>
          </a:xfrm>
        </p:spPr>
        <p:txBody>
          <a:bodyPr numCol="1"/>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numCol="1"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lt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numCol="1"/>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7" name="Date Placeholder 6"/>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8" name="Footer Placeholder 7"/>
          <p:cNvSpPr>
            <a:spLocks noGrp="1"/>
          </p:cNvSpPr>
          <p:nvPr>
            <p:ph type="ftr" sz="quarter" idx="11"/>
          </p:nvPr>
        </p:nvSpPr>
        <p:spPr/>
        <p:txBody>
          <a:bodyPr numCol="1"/>
          <a:lstStyle/>
          <a:p>
            <a:endParaRPr lang="fr-FR" altLang="fr-FR"/>
          </a:p>
        </p:txBody>
      </p:sp>
      <p:sp>
        <p:nvSpPr>
          <p:cNvPr id="9" name="Slide Number Placeholder 8"/>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158559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fr-FR" altLang="fr-FR"/>
              <a:t>Modifiez le style du titre</a:t>
            </a:r>
            <a:endParaRPr lang="en-US" dirty="0"/>
          </a:p>
        </p:txBody>
      </p:sp>
      <p:sp>
        <p:nvSpPr>
          <p:cNvPr id="3" name="Date Placeholder 2"/>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4" name="Footer Placeholder 3"/>
          <p:cNvSpPr>
            <a:spLocks noGrp="1"/>
          </p:cNvSpPr>
          <p:nvPr>
            <p:ph type="ftr" sz="quarter" idx="11"/>
          </p:nvPr>
        </p:nvSpPr>
        <p:spPr/>
        <p:txBody>
          <a:bodyPr numCol="1"/>
          <a:lstStyle/>
          <a:p>
            <a:endParaRPr lang="fr-FR" altLang="fr-FR"/>
          </a:p>
        </p:txBody>
      </p:sp>
      <p:sp>
        <p:nvSpPr>
          <p:cNvPr id="5" name="Slide Number Placeholder 4"/>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202542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3" name="Footer Placeholder 2"/>
          <p:cNvSpPr>
            <a:spLocks noGrp="1"/>
          </p:cNvSpPr>
          <p:nvPr>
            <p:ph type="ftr" sz="quarter" idx="11"/>
          </p:nvPr>
        </p:nvSpPr>
        <p:spPr/>
        <p:txBody>
          <a:bodyPr numCol="1"/>
          <a:lstStyle/>
          <a:p>
            <a:endParaRPr lang="fr-FR" altLang="fr-FR"/>
          </a:p>
        </p:txBody>
      </p:sp>
      <p:sp>
        <p:nvSpPr>
          <p:cNvPr id="4" name="Slide Number Placeholder 3"/>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250550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numCol="1" anchor="b"/>
          <a:lstStyle>
            <a:lvl1pPr>
              <a:defRPr sz="2645"/>
            </a:lvl1pPr>
          </a:lstStyle>
          <a:p>
            <a:r>
              <a:rPr lang="fr-FR" alt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numCol="1"/>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numCol="1"/>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ltLang="fr-FR"/>
              <a:t>Modifier les styles du texte du masque</a:t>
            </a:r>
          </a:p>
        </p:txBody>
      </p:sp>
      <p:sp>
        <p:nvSpPr>
          <p:cNvPr id="5" name="Date Placeholder 4"/>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6" name="Footer Placeholder 5"/>
          <p:cNvSpPr>
            <a:spLocks noGrp="1"/>
          </p:cNvSpPr>
          <p:nvPr>
            <p:ph type="ftr" sz="quarter" idx="11"/>
          </p:nvPr>
        </p:nvSpPr>
        <p:spPr/>
        <p:txBody>
          <a:bodyPr numCol="1"/>
          <a:lstStyle/>
          <a:p>
            <a:endParaRPr lang="fr-FR" altLang="fr-FR"/>
          </a:p>
        </p:txBody>
      </p:sp>
      <p:sp>
        <p:nvSpPr>
          <p:cNvPr id="7" name="Slide Number Placeholder 6"/>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249274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numCol="1" anchor="b"/>
          <a:lstStyle>
            <a:lvl1pPr>
              <a:defRPr sz="2645"/>
            </a:lvl1pPr>
          </a:lstStyle>
          <a:p>
            <a:r>
              <a:rPr lang="fr-FR" alt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numCol="1"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lt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numCol="1"/>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ltLang="fr-FR"/>
              <a:t>Modifier les styles du texte du masque</a:t>
            </a:r>
          </a:p>
        </p:txBody>
      </p:sp>
      <p:sp>
        <p:nvSpPr>
          <p:cNvPr id="5" name="Date Placeholder 4"/>
          <p:cNvSpPr>
            <a:spLocks noGrp="1"/>
          </p:cNvSpPr>
          <p:nvPr>
            <p:ph type="dt" sz="half" idx="10"/>
          </p:nvPr>
        </p:nvSpPr>
        <p:spPr/>
        <p:txBody>
          <a:bodyPr numCol="1"/>
          <a:lstStyle/>
          <a:p>
            <a:fld id="{C41C1655-6513-42D5-BED6-9F4458CC79FF}" type="datetimeFigureOut">
              <a:rPr lang="fr-FR" altLang="fr-FR" smtClean="0"/>
              <a:t>20/11/2023</a:t>
            </a:fld>
            <a:endParaRPr lang="fr-FR" altLang="fr-FR"/>
          </a:p>
        </p:txBody>
      </p:sp>
      <p:sp>
        <p:nvSpPr>
          <p:cNvPr id="6" name="Footer Placeholder 5"/>
          <p:cNvSpPr>
            <a:spLocks noGrp="1"/>
          </p:cNvSpPr>
          <p:nvPr>
            <p:ph type="ftr" sz="quarter" idx="11"/>
          </p:nvPr>
        </p:nvSpPr>
        <p:spPr/>
        <p:txBody>
          <a:bodyPr numCol="1"/>
          <a:lstStyle/>
          <a:p>
            <a:endParaRPr lang="fr-FR" altLang="fr-FR"/>
          </a:p>
        </p:txBody>
      </p:sp>
      <p:sp>
        <p:nvSpPr>
          <p:cNvPr id="7" name="Slide Number Placeholder 6"/>
          <p:cNvSpPr>
            <a:spLocks noGrp="1"/>
          </p:cNvSpPr>
          <p:nvPr>
            <p:ph type="sldNum" sz="quarter" idx="12"/>
          </p:nvPr>
        </p:nvSpPr>
        <p:spPr/>
        <p:txBody>
          <a:bodyPr numCol="1"/>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243928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numCol="1" rtlCol="0" anchor="ctr">
            <a:normAutofit/>
          </a:bodyPr>
          <a:lstStyle/>
          <a:p>
            <a:r>
              <a:rPr lang="fr-FR" alt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numCol="1" rtlCol="0">
            <a:normAutofit/>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numCol="1" rtlCol="0" anchor="ctr"/>
          <a:lstStyle>
            <a:lvl1pPr algn="l">
              <a:defRPr sz="992">
                <a:solidFill>
                  <a:schemeClr val="tx1">
                    <a:tint val="75000"/>
                  </a:schemeClr>
                </a:solidFill>
              </a:defRPr>
            </a:lvl1pPr>
          </a:lstStyle>
          <a:p>
            <a:fld id="{C41C1655-6513-42D5-BED6-9F4458CC79FF}" type="datetimeFigureOut">
              <a:rPr lang="fr-FR" altLang="fr-FR" smtClean="0"/>
              <a:t>20/11/2023</a:t>
            </a:fld>
            <a:endParaRPr lang="fr-FR" alt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numCol="1" rtlCol="0" anchor="ctr"/>
          <a:lstStyle>
            <a:lvl1pPr algn="ctr">
              <a:defRPr sz="992">
                <a:solidFill>
                  <a:schemeClr val="tx1">
                    <a:tint val="75000"/>
                  </a:schemeClr>
                </a:solidFill>
              </a:defRPr>
            </a:lvl1pPr>
          </a:lstStyle>
          <a:p>
            <a:endParaRPr lang="fr-FR" alt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numCol="1" rtlCol="0" anchor="ctr"/>
          <a:lstStyle>
            <a:lvl1pPr algn="r">
              <a:defRPr sz="992">
                <a:solidFill>
                  <a:schemeClr val="tx1">
                    <a:tint val="75000"/>
                  </a:schemeClr>
                </a:solidFill>
              </a:defRPr>
            </a:lvl1pPr>
          </a:lstStyle>
          <a:p>
            <a:fld id="{C4B7AC93-7382-4073-B9A4-7F914B76275A}" type="slidenum">
              <a:rPr lang="fr-FR" altLang="fr-FR" smtClean="0"/>
              <a:t>‹N°›</a:t>
            </a:fld>
            <a:endParaRPr lang="fr-FR" altLang="fr-FR"/>
          </a:p>
        </p:txBody>
      </p:sp>
    </p:spTree>
    <p:extLst>
      <p:ext uri="{BB962C8B-B14F-4D97-AF65-F5344CB8AC3E}">
        <p14:creationId xmlns:p14="http://schemas.microsoft.com/office/powerpoint/2010/main" val="1691836011"/>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Zone de texte 2"/>
          <p:cNvSpPr txBox="1">
            <a:spLocks noChangeArrowheads="1"/>
          </p:cNvSpPr>
          <p:nvPr/>
        </p:nvSpPr>
        <p:spPr>
          <a:xfrm>
            <a:off x="233720" y="3376943"/>
            <a:ext cx="7143750" cy="6083928"/>
          </a:xfrm>
          <a:prstGeom prst="rect">
            <a:avLst/>
          </a:prstGeom>
          <a:noFill/>
          <a:ln w="9525">
            <a:noFill/>
            <a:miter lim="800000"/>
            <a:headEnd/>
            <a:tailEnd/>
          </a:ln>
        </p:spPr>
        <p:txBody>
          <a:bodyPr rot="0" vert="horz" wrap="square" lIns="91440" tIns="45720" rIns="91440" bIns="45720" numCol="1" anchor="t" anchorCtr="0">
            <a:noAutofit/>
          </a:bodyPr>
          <a:lstStyle/>
          <a:p>
            <a:pPr>
              <a:spcBef>
                <a:spcPts val="500"/>
              </a:spcBef>
            </a:pPr>
            <a:r>
              <a:rPr lang="fr-FR" altLang="fr-FR" sz="1200" b="1" dirty="0">
                <a:solidFill>
                  <a:srgbClr val="9E9B9D"/>
                </a:solidFill>
                <a:latin typeface="Barlow" panose="00000500000000000000" pitchFamily="2" charset="0"/>
                <a:ea typeface="MS Mincho"/>
              </a:rPr>
              <a:t>Les spécificités de la classe 	</a:t>
            </a:r>
            <a:br>
              <a:rPr lang="fr-FR" altLang="fr-FR" sz="1200" b="1" dirty="0">
                <a:solidFill>
                  <a:srgbClr val="9E9B9D"/>
                </a:solidFill>
                <a:latin typeface="Barlow" panose="00000500000000000000" pitchFamily="2" charset="0"/>
                <a:ea typeface="MS Mincho"/>
              </a:rPr>
            </a:br>
            <a:endParaRPr lang="fr-FR" altLang="fr-FR" sz="100" b="1" dirty="0">
              <a:solidFill>
                <a:srgbClr val="9E9B9D"/>
              </a:solidFill>
              <a:latin typeface="Barlow" panose="00000500000000000000" pitchFamily="2" charset="0"/>
              <a:ea typeface="MS Mincho"/>
            </a:endParaRPr>
          </a:p>
          <a:p>
            <a:pPr hangingPunct="0">
              <a:spcBef>
                <a:spcPts val="500"/>
              </a:spcBef>
              <a:spcAft>
                <a:spcPts val="500"/>
              </a:spcAft>
            </a:pPr>
            <a:r>
              <a:rPr lang="fr-FR" altLang="fr-FR" sz="1000" b="1" kern="1400" dirty="0">
                <a:solidFill>
                  <a:srgbClr val="000000"/>
                </a:solidFill>
                <a:effectLst/>
                <a:latin typeface="Barlow" panose="00000500000000000000"/>
                <a:ea typeface="MS Mincho"/>
                <a:cs typeface="Verdana" panose="020B0604030504040204" pitchFamily="34" charset="0"/>
              </a:rPr>
              <a:t>Apprendre autrement </a:t>
            </a:r>
            <a:r>
              <a:rPr lang="fr-FR" altLang="fr-FR" sz="1000" kern="1400" dirty="0">
                <a:solidFill>
                  <a:srgbClr val="000000"/>
                </a:solidFill>
                <a:effectLst/>
                <a:latin typeface="Barlow" panose="00000500000000000000"/>
                <a:ea typeface="MS Mincho"/>
                <a:cs typeface="Verdana" panose="020B0604030504040204" pitchFamily="34" charset="0"/>
              </a:rPr>
              <a:t>: la pédagogie mise en place s’appuie sur des enseignements généraux traditionnels, des enseignements plus professionnels et des périodes de stages. Apprendre autrement, c’est aussi découvrir d’autres activités.</a:t>
            </a:r>
            <a:br>
              <a:rPr lang="fr-FR" altLang="fr-FR" sz="1000" kern="1400" dirty="0">
                <a:solidFill>
                  <a:srgbClr val="000000"/>
                </a:solidFill>
                <a:effectLst/>
                <a:latin typeface="Barlow" panose="00000500000000000000"/>
                <a:ea typeface="MS Mincho"/>
                <a:cs typeface="Verdana" panose="020B0604030504040204" pitchFamily="34" charset="0"/>
              </a:rPr>
            </a:br>
            <a:r>
              <a:rPr lang="fr-FR" altLang="fr-FR" sz="1000" b="1" kern="1400" dirty="0">
                <a:solidFill>
                  <a:srgbClr val="000000"/>
                </a:solidFill>
                <a:effectLst/>
                <a:latin typeface="Barlow" panose="00000500000000000000"/>
                <a:ea typeface="MS Mincho"/>
                <a:cs typeface="Verdana" panose="020B0604030504040204" pitchFamily="34" charset="0"/>
              </a:rPr>
              <a:t>Découvrir des métiers </a:t>
            </a:r>
            <a:r>
              <a:rPr lang="fr-FR" altLang="fr-FR" sz="1000" kern="1400" dirty="0">
                <a:solidFill>
                  <a:srgbClr val="000000"/>
                </a:solidFill>
                <a:effectLst/>
                <a:latin typeface="Barlow" panose="00000500000000000000"/>
                <a:ea typeface="MS Mincho"/>
                <a:cs typeface="Verdana" panose="020B0604030504040204" pitchFamily="34" charset="0"/>
              </a:rPr>
              <a:t>: au travers de cours d‘aide personnalisée, de stage, de tutorat, de visite de structure, d’intervenants... notre établissement accompagne et aide l’élève dans son choix professionnel.</a:t>
            </a:r>
            <a:br>
              <a:rPr lang="fr-FR" altLang="fr-FR" sz="1000" kern="1400" dirty="0">
                <a:solidFill>
                  <a:srgbClr val="000000"/>
                </a:solidFill>
                <a:effectLst/>
                <a:latin typeface="Barlow" panose="00000500000000000000"/>
                <a:ea typeface="MS Mincho"/>
                <a:cs typeface="Verdana" panose="020B0604030504040204" pitchFamily="34" charset="0"/>
              </a:rPr>
            </a:br>
            <a:r>
              <a:rPr lang="fr-FR" altLang="fr-FR" sz="1000" b="1" kern="1400" dirty="0">
                <a:solidFill>
                  <a:srgbClr val="000000"/>
                </a:solidFill>
                <a:effectLst/>
                <a:latin typeface="Barlow" panose="00000500000000000000"/>
                <a:ea typeface="MS Mincho"/>
                <a:cs typeface="Verdana" panose="020B0604030504040204" pitchFamily="34" charset="0"/>
              </a:rPr>
              <a:t>Aider le jeune dans son cheminement </a:t>
            </a:r>
            <a:r>
              <a:rPr lang="fr-FR" altLang="fr-FR" sz="1000" kern="1400" dirty="0">
                <a:solidFill>
                  <a:srgbClr val="000000"/>
                </a:solidFill>
                <a:effectLst/>
                <a:latin typeface="Barlow" panose="00000500000000000000"/>
                <a:ea typeface="MS Mincho"/>
                <a:cs typeface="Verdana" panose="020B0604030504040204" pitchFamily="34" charset="0"/>
              </a:rPr>
              <a:t>: nous mettons en place un suivi individualisé des élèves autour de valeurs humaines et appliquons une pédagogie de la réussite qui mobilise notre équipe éducative pour trouver des solutions plutôt que de constater des échecs.</a:t>
            </a:r>
            <a:br>
              <a:rPr lang="fr-FR" altLang="fr-FR" sz="1000" kern="1400" dirty="0">
                <a:solidFill>
                  <a:srgbClr val="000000"/>
                </a:solidFill>
                <a:effectLst/>
                <a:latin typeface="Barlow" panose="00000500000000000000"/>
                <a:ea typeface="MS Mincho"/>
                <a:cs typeface="Verdana" panose="020B0604030504040204" pitchFamily="34" charset="0"/>
              </a:rPr>
            </a:br>
            <a:r>
              <a:rPr lang="fr-FR" altLang="fr-FR" sz="1000" b="1" kern="1600" dirty="0">
                <a:solidFill>
                  <a:srgbClr val="000000"/>
                </a:solidFill>
                <a:effectLst/>
                <a:latin typeface="Barlow" panose="00000500000000000000"/>
                <a:ea typeface="MS Mincho"/>
                <a:cs typeface="Verdana" panose="020B0604030504040204" pitchFamily="34" charset="0"/>
              </a:rPr>
              <a:t>Assurer aux élèves un encadrement de qualité </a:t>
            </a:r>
            <a:r>
              <a:rPr lang="fr-FR" altLang="fr-FR" sz="1000" kern="1600" dirty="0">
                <a:solidFill>
                  <a:srgbClr val="000000"/>
                </a:solidFill>
                <a:effectLst/>
                <a:latin typeface="Barlow" panose="00000500000000000000"/>
                <a:ea typeface="MS Mincho"/>
                <a:cs typeface="Verdana" panose="020B0604030504040204" pitchFamily="34" charset="0"/>
              </a:rPr>
              <a:t>: des études encadrées et une politique d’animation forte.</a:t>
            </a:r>
            <a:endParaRPr lang="fr-FR" altLang="fr-FR" sz="1000" dirty="0">
              <a:effectLst/>
              <a:latin typeface="Barlow" panose="00000500000000000000"/>
              <a:ea typeface="MS Mincho"/>
            </a:endParaRPr>
          </a:p>
          <a:p>
            <a:pPr>
              <a:spcAft>
                <a:spcPts val="0"/>
              </a:spcAft>
            </a:pPr>
            <a:br>
              <a:rPr lang="fr-FR" altLang="fr-FR" sz="600" dirty="0">
                <a:effectLst/>
                <a:latin typeface="Times New Roman" panose="02020603050405020304" pitchFamily="18" charset="0"/>
                <a:ea typeface="MS Mincho"/>
              </a:rPr>
            </a:br>
            <a:r>
              <a:rPr lang="fr-FR" altLang="fr-FR" sz="1000" b="1" u="sng" dirty="0">
                <a:solidFill>
                  <a:srgbClr val="9E9B9D"/>
                </a:solidFill>
                <a:latin typeface="Barlow" panose="00000500000000000000" pitchFamily="2" charset="0"/>
                <a:ea typeface="MS Mincho"/>
                <a:cs typeface="Arial" panose="020B0604020202020204" pitchFamily="34" charset="0"/>
              </a:rPr>
              <a:t>Objectifs  </a:t>
            </a:r>
            <a:endParaRPr lang="fr-FR" altLang="fr-FR" sz="1200" b="1" u="sng" dirty="0">
              <a:solidFill>
                <a:srgbClr val="9E9B9D"/>
              </a:solidFill>
              <a:latin typeface="Times New Roman" panose="02020603050405020304" pitchFamily="18" charset="0"/>
              <a:ea typeface="MS Mincho"/>
            </a:endParaRPr>
          </a:p>
          <a:p>
            <a:pPr algn="just">
              <a:spcAft>
                <a:spcPts val="0"/>
              </a:spcAft>
            </a:pPr>
            <a:endParaRPr lang="fr-FR" altLang="fr-FR" sz="600" dirty="0">
              <a:effectLst/>
              <a:latin typeface="Barlow" panose="00000500000000000000" pitchFamily="2" charset="0"/>
              <a:ea typeface="MS Mincho"/>
              <a:cs typeface="Arial" panose="020B0604020202020204" pitchFamily="34" charset="0"/>
            </a:endParaRPr>
          </a:p>
          <a:p>
            <a:pPr hangingPunct="0"/>
            <a:r>
              <a:rPr lang="fr-FR" altLang="fr-FR" sz="1000" kern="1600" dirty="0">
                <a:solidFill>
                  <a:srgbClr val="000000"/>
                </a:solidFill>
                <a:effectLst/>
                <a:latin typeface="Barlow" panose="00000500000000000000"/>
                <a:ea typeface="MS Mincho"/>
                <a:cs typeface="Verdana" panose="020B0604030504040204" pitchFamily="34" charset="0"/>
              </a:rPr>
              <a:t>		Construire un projet personnel :</a:t>
            </a:r>
            <a:endParaRPr lang="fr-FR" altLang="fr-FR" sz="1000" dirty="0">
              <a:effectLst/>
              <a:latin typeface="Barlow" panose="00000500000000000000"/>
              <a:ea typeface="MS Mincho"/>
            </a:endParaRPr>
          </a:p>
          <a:p>
            <a:pPr lvl="1" hangingPunct="0"/>
            <a:r>
              <a:rPr lang="fr-FR" altLang="fr-FR" sz="1000" kern="1600" dirty="0">
                <a:solidFill>
                  <a:srgbClr val="000000"/>
                </a:solidFill>
                <a:effectLst/>
                <a:latin typeface="Barlow" panose="00000500000000000000"/>
                <a:ea typeface="MS Mincho"/>
                <a:cs typeface="Verdana" panose="020B0604030504040204" pitchFamily="34" charset="0"/>
              </a:rPr>
              <a:t>- par la connaissance des voies et des parcours de formation</a:t>
            </a:r>
            <a:endParaRPr lang="fr-FR" altLang="fr-FR" sz="1000" dirty="0">
              <a:effectLst/>
              <a:latin typeface="Barlow" panose="00000500000000000000"/>
              <a:ea typeface="MS Mincho"/>
            </a:endParaRPr>
          </a:p>
          <a:p>
            <a:pPr lvl="1" hangingPunct="0"/>
            <a:r>
              <a:rPr lang="fr-FR" altLang="fr-FR" sz="1000" kern="1600" dirty="0">
                <a:solidFill>
                  <a:srgbClr val="000000"/>
                </a:solidFill>
                <a:effectLst/>
                <a:latin typeface="Barlow" panose="00000500000000000000"/>
                <a:ea typeface="MS Mincho"/>
                <a:cs typeface="Verdana" panose="020B0604030504040204" pitchFamily="34" charset="0"/>
              </a:rPr>
              <a:t>- par la connaissance du monde professionnel</a:t>
            </a:r>
            <a:endParaRPr lang="fr-FR" altLang="fr-FR" sz="1000" dirty="0">
              <a:effectLst/>
              <a:latin typeface="Barlow" panose="00000500000000000000"/>
              <a:ea typeface="MS Mincho"/>
            </a:endParaRPr>
          </a:p>
          <a:p>
            <a:pPr lvl="1" hangingPunct="0"/>
            <a:r>
              <a:rPr lang="fr-FR" altLang="fr-FR" sz="1000" kern="1600" dirty="0">
                <a:solidFill>
                  <a:srgbClr val="000000"/>
                </a:solidFill>
                <a:effectLst/>
                <a:latin typeface="Barlow" panose="00000500000000000000"/>
                <a:ea typeface="MS Mincho"/>
                <a:cs typeface="Verdana" panose="020B0604030504040204" pitchFamily="34" charset="0"/>
              </a:rPr>
              <a:t>- par une approche des métiers</a:t>
            </a:r>
            <a:endParaRPr lang="fr-FR" altLang="fr-FR" sz="1000" dirty="0">
              <a:effectLst/>
              <a:latin typeface="Barlow" panose="00000500000000000000"/>
              <a:ea typeface="MS Mincho"/>
            </a:endParaRPr>
          </a:p>
          <a:p>
            <a:pPr lvl="1" hangingPunct="0"/>
            <a:r>
              <a:rPr lang="fr-FR" altLang="fr-FR" sz="1000" kern="1600" dirty="0">
                <a:solidFill>
                  <a:srgbClr val="000000"/>
                </a:solidFill>
                <a:effectLst/>
                <a:latin typeface="Barlow" panose="00000500000000000000"/>
                <a:ea typeface="MS Mincho"/>
                <a:cs typeface="Verdana" panose="020B0604030504040204" pitchFamily="34" charset="0"/>
              </a:rPr>
              <a:t>- par une approche de l’environnement économique &amp; social </a:t>
            </a:r>
            <a:endParaRPr lang="fr-FR" altLang="fr-FR" sz="1000" dirty="0">
              <a:effectLst/>
              <a:latin typeface="Barlow" panose="00000500000000000000"/>
              <a:ea typeface="MS Mincho"/>
            </a:endParaRPr>
          </a:p>
          <a:p>
            <a:pPr algn="just">
              <a:spcAft>
                <a:spcPts val="0"/>
              </a:spcAft>
            </a:pPr>
            <a:br>
              <a:rPr lang="fr-FR" altLang="fr-FR" sz="1000" dirty="0">
                <a:latin typeface="Barlow" panose="00000500000000000000" pitchFamily="2" charset="0"/>
                <a:ea typeface="MS Mincho"/>
                <a:cs typeface="Arial" panose="020B0604020202020204" pitchFamily="34" charset="0"/>
              </a:rPr>
            </a:br>
            <a:r>
              <a:rPr lang="fr-FR" altLang="fr-FR" sz="1200" b="1" u="sng" dirty="0">
                <a:solidFill>
                  <a:srgbClr val="9E9B9D"/>
                </a:solidFill>
                <a:effectLst/>
                <a:latin typeface="Barlow" panose="00000500000000000000" pitchFamily="2" charset="0"/>
                <a:ea typeface="MS Mincho"/>
                <a:cs typeface="Calibri" panose="020F0502020204030204" pitchFamily="34" charset="0"/>
              </a:rPr>
              <a:t> </a:t>
            </a:r>
            <a:r>
              <a:rPr lang="fr-FR" altLang="fr-FR" sz="1000" b="1" u="sng" dirty="0">
                <a:solidFill>
                  <a:srgbClr val="9E9B9D"/>
                </a:solidFill>
                <a:latin typeface="Barlow" panose="00000500000000000000" pitchFamily="2" charset="0"/>
                <a:ea typeface="MS Mincho"/>
              </a:rPr>
              <a:t>Conduire les élèves </a:t>
            </a:r>
            <a:r>
              <a:rPr lang="fr-FR" altLang="fr-FR" sz="1000" b="1" u="sng" dirty="0">
                <a:solidFill>
                  <a:srgbClr val="9E9B9D"/>
                </a:solidFill>
                <a:effectLst/>
                <a:latin typeface="Barlow" panose="00000500000000000000" pitchFamily="2" charset="0"/>
                <a:ea typeface="MS Mincho"/>
              </a:rPr>
              <a:t> </a:t>
            </a:r>
          </a:p>
          <a:p>
            <a:pPr algn="just">
              <a:spcAft>
                <a:spcPts val="0"/>
              </a:spcAft>
            </a:pPr>
            <a:endParaRPr lang="fr-FR" altLang="fr-FR" sz="100" b="1" dirty="0">
              <a:solidFill>
                <a:srgbClr val="9E9B9D"/>
              </a:solidFill>
              <a:latin typeface="Barlow" panose="00000500000000000000" pitchFamily="2" charset="0"/>
              <a:ea typeface="MS Mincho"/>
            </a:endParaRPr>
          </a:p>
          <a:p>
            <a:pPr marL="800100" lvl="1" indent="-342900" algn="just" hangingPunct="0">
              <a:spcBef>
                <a:spcPts val="500"/>
              </a:spcBef>
              <a:spcAft>
                <a:spcPts val="500"/>
              </a:spcAft>
              <a:buFont typeface="Wingdings" panose="05000000000000000000" pitchFamily="2" charset="2"/>
              <a:buChar char=""/>
            </a:pPr>
            <a:r>
              <a:rPr lang="fr-FR" altLang="fr-FR" sz="1000" kern="1400" dirty="0">
                <a:solidFill>
                  <a:srgbClr val="000000"/>
                </a:solidFill>
                <a:effectLst/>
                <a:latin typeface="Barlow" panose="00000500000000000000"/>
                <a:ea typeface="MS Mincho"/>
                <a:cs typeface="Verdana" panose="020B0604030504040204" pitchFamily="34" charset="0"/>
              </a:rPr>
              <a:t>Par des </a:t>
            </a:r>
            <a:r>
              <a:rPr lang="fr-FR" altLang="fr-FR" sz="1000" b="1" kern="1400" dirty="0">
                <a:solidFill>
                  <a:srgbClr val="000000"/>
                </a:solidFill>
                <a:effectLst/>
                <a:latin typeface="Barlow" panose="00000500000000000000"/>
                <a:ea typeface="MS Mincho"/>
                <a:cs typeface="Verdana" panose="020B0604030504040204" pitchFamily="34" charset="0"/>
              </a:rPr>
              <a:t>visites de découverte</a:t>
            </a:r>
            <a:r>
              <a:rPr lang="fr-FR" altLang="fr-FR" sz="1000" kern="1400" dirty="0">
                <a:solidFill>
                  <a:srgbClr val="000000"/>
                </a:solidFill>
                <a:effectLst/>
                <a:latin typeface="Barlow" panose="00000500000000000000"/>
                <a:ea typeface="MS Mincho"/>
                <a:cs typeface="Verdana" panose="020B0604030504040204" pitchFamily="34" charset="0"/>
              </a:rPr>
              <a:t> d’entreprises du domaine industriel, artisanal commercial ou de services </a:t>
            </a:r>
          </a:p>
          <a:p>
            <a:pPr marL="800100" lvl="1" indent="-342900" algn="just" hangingPunct="0">
              <a:spcBef>
                <a:spcPts val="500"/>
              </a:spcBef>
              <a:spcAft>
                <a:spcPts val="500"/>
              </a:spcAft>
              <a:buFont typeface="Wingdings" panose="05000000000000000000" pitchFamily="2" charset="2"/>
              <a:buChar char=""/>
            </a:pPr>
            <a:r>
              <a:rPr lang="fr-FR" altLang="fr-FR" sz="1000" kern="1400" dirty="0">
                <a:solidFill>
                  <a:srgbClr val="000000"/>
                </a:solidFill>
                <a:effectLst/>
                <a:latin typeface="Barlow" panose="00000500000000000000"/>
                <a:ea typeface="MS Mincho"/>
                <a:cs typeface="Verdana" panose="020B0604030504040204" pitchFamily="34" charset="0"/>
              </a:rPr>
              <a:t>Par </a:t>
            </a:r>
            <a:r>
              <a:rPr lang="fr-FR" altLang="fr-FR" sz="1000" b="1" kern="1400" dirty="0">
                <a:solidFill>
                  <a:srgbClr val="000000"/>
                </a:solidFill>
                <a:effectLst/>
                <a:latin typeface="Barlow" panose="00000500000000000000"/>
                <a:ea typeface="MS Mincho"/>
                <a:cs typeface="Verdana" panose="020B0604030504040204" pitchFamily="34" charset="0"/>
              </a:rPr>
              <a:t>3 stages de 5 jours minimum </a:t>
            </a:r>
            <a:r>
              <a:rPr lang="fr-FR" altLang="fr-FR" sz="1000" kern="1400" dirty="0">
                <a:solidFill>
                  <a:srgbClr val="000000"/>
                </a:solidFill>
                <a:effectLst/>
                <a:latin typeface="Barlow" panose="00000500000000000000"/>
                <a:ea typeface="MS Mincho"/>
                <a:cs typeface="Verdana" panose="020B0604030504040204" pitchFamily="34" charset="0"/>
              </a:rPr>
              <a:t>dont ils choisiront librement la spécialité pour :</a:t>
            </a:r>
            <a:endParaRPr lang="fr-FR" altLang="fr-FR" sz="1000" dirty="0">
              <a:effectLst/>
              <a:latin typeface="Barlow" panose="00000500000000000000"/>
              <a:ea typeface="MS Mincho"/>
            </a:endParaRPr>
          </a:p>
          <a:p>
            <a:pPr marL="907415" lvl="1" hangingPunct="0"/>
            <a:r>
              <a:rPr lang="fr-FR" altLang="fr-FR" sz="1000" kern="1600" dirty="0">
                <a:solidFill>
                  <a:srgbClr val="000000"/>
                </a:solidFill>
                <a:effectLst/>
                <a:latin typeface="Barlow" panose="00000500000000000000"/>
                <a:ea typeface="MS Mincho"/>
                <a:cs typeface="Verdana" panose="020B0604030504040204" pitchFamily="34" charset="0"/>
              </a:rPr>
              <a:t> - Appréhender la réalité des métiers et des formations professionnelles .</a:t>
            </a:r>
            <a:br>
              <a:rPr lang="fr-FR" altLang="fr-FR" sz="1000" kern="1600" dirty="0">
                <a:solidFill>
                  <a:srgbClr val="000000"/>
                </a:solidFill>
                <a:effectLst/>
                <a:latin typeface="Barlow" panose="00000500000000000000"/>
                <a:ea typeface="MS Mincho"/>
                <a:cs typeface="Verdana" panose="020B0604030504040204" pitchFamily="34" charset="0"/>
              </a:rPr>
            </a:br>
            <a:r>
              <a:rPr lang="fr-FR" altLang="fr-FR" sz="1000" kern="1600" dirty="0">
                <a:solidFill>
                  <a:srgbClr val="000000"/>
                </a:solidFill>
                <a:effectLst/>
                <a:latin typeface="Barlow" panose="00000500000000000000"/>
                <a:ea typeface="MS Mincho"/>
                <a:cs typeface="Verdana" panose="020B0604030504040204" pitchFamily="34" charset="0"/>
              </a:rPr>
              <a:t> - Retrouver le goût d'entreprendre</a:t>
            </a:r>
            <a:br>
              <a:rPr lang="fr-FR" altLang="fr-FR" sz="1000" kern="1600" dirty="0">
                <a:solidFill>
                  <a:srgbClr val="000000"/>
                </a:solidFill>
                <a:effectLst/>
                <a:latin typeface="Barlow" panose="00000500000000000000"/>
                <a:ea typeface="MS Mincho"/>
                <a:cs typeface="Verdana" panose="020B0604030504040204" pitchFamily="34" charset="0"/>
              </a:rPr>
            </a:br>
            <a:r>
              <a:rPr lang="fr-FR" altLang="fr-FR" sz="1000" kern="1600" dirty="0">
                <a:solidFill>
                  <a:srgbClr val="000000"/>
                </a:solidFill>
                <a:effectLst/>
                <a:latin typeface="Barlow" panose="00000500000000000000"/>
                <a:ea typeface="MS Mincho"/>
                <a:cs typeface="Verdana" panose="020B0604030504040204" pitchFamily="34" charset="0"/>
              </a:rPr>
              <a:t> -  Mesurer l'importance des choix de l'orientation</a:t>
            </a:r>
            <a:br>
              <a:rPr lang="fr-FR" altLang="fr-FR" sz="1000" kern="1600" dirty="0">
                <a:solidFill>
                  <a:srgbClr val="000000"/>
                </a:solidFill>
                <a:effectLst/>
                <a:latin typeface="Barlow" panose="00000500000000000000"/>
                <a:ea typeface="MS Mincho"/>
                <a:cs typeface="Verdana" panose="020B0604030504040204" pitchFamily="34" charset="0"/>
              </a:rPr>
            </a:br>
            <a:r>
              <a:rPr lang="fr-FR" altLang="fr-FR" sz="1000" kern="1600" dirty="0">
                <a:solidFill>
                  <a:srgbClr val="000000"/>
                </a:solidFill>
                <a:effectLst/>
                <a:latin typeface="Barlow" panose="00000500000000000000"/>
                <a:ea typeface="MS Mincho"/>
                <a:cs typeface="Verdana" panose="020B0604030504040204" pitchFamily="34" charset="0"/>
              </a:rPr>
              <a:t> -  Découvrir les possibilités et les passerelles d'orientation</a:t>
            </a:r>
            <a:br>
              <a:rPr lang="fr-FR" altLang="fr-FR" sz="1000" kern="1600" dirty="0">
                <a:solidFill>
                  <a:srgbClr val="000000"/>
                </a:solidFill>
                <a:effectLst/>
                <a:latin typeface="Barlow" panose="00000500000000000000"/>
                <a:ea typeface="MS Mincho"/>
                <a:cs typeface="Verdana" panose="020B0604030504040204" pitchFamily="34" charset="0"/>
              </a:rPr>
            </a:br>
            <a:r>
              <a:rPr lang="fr-FR" altLang="fr-FR" sz="1000" kern="1600" dirty="0">
                <a:solidFill>
                  <a:srgbClr val="000000"/>
                </a:solidFill>
                <a:effectLst/>
                <a:latin typeface="Barlow" panose="00000500000000000000"/>
                <a:ea typeface="MS Mincho"/>
                <a:cs typeface="Verdana" panose="020B0604030504040204" pitchFamily="34" charset="0"/>
              </a:rPr>
              <a:t> - Faire des bilans réguliers</a:t>
            </a:r>
            <a:br>
              <a:rPr lang="fr-FR" altLang="fr-FR" sz="1000" kern="1600" dirty="0">
                <a:solidFill>
                  <a:srgbClr val="000000"/>
                </a:solidFill>
                <a:effectLst/>
                <a:latin typeface="Barlow" panose="00000500000000000000"/>
                <a:ea typeface="MS Mincho"/>
                <a:cs typeface="Verdana" panose="020B0604030504040204" pitchFamily="34" charset="0"/>
              </a:rPr>
            </a:br>
            <a:r>
              <a:rPr lang="fr-FR" altLang="fr-FR" sz="1000" kern="1600" dirty="0">
                <a:solidFill>
                  <a:srgbClr val="000000"/>
                </a:solidFill>
                <a:effectLst/>
                <a:latin typeface="Barlow" panose="00000500000000000000"/>
                <a:ea typeface="MS Mincho"/>
                <a:cs typeface="Verdana" panose="020B0604030504040204" pitchFamily="34" charset="0"/>
              </a:rPr>
              <a:t> - Favoriser l'envie d'apprendre</a:t>
            </a:r>
            <a:br>
              <a:rPr lang="fr-FR" altLang="fr-FR" sz="1000" kern="1600" dirty="0">
                <a:solidFill>
                  <a:srgbClr val="000000"/>
                </a:solidFill>
                <a:effectLst/>
                <a:latin typeface="Barlow" panose="00000500000000000000"/>
                <a:ea typeface="MS Mincho"/>
                <a:cs typeface="Verdana" panose="020B0604030504040204" pitchFamily="34" charset="0"/>
              </a:rPr>
            </a:br>
            <a:endParaRPr lang="fr-FR" altLang="fr-FR" sz="1000" dirty="0">
              <a:effectLst/>
              <a:latin typeface="Barlow" panose="00000500000000000000"/>
              <a:ea typeface="MS Mincho"/>
            </a:endParaRPr>
          </a:p>
          <a:p>
            <a:pPr algn="just"/>
            <a:r>
              <a:rPr lang="fr-FR" altLang="fr-FR" sz="1200" b="1" dirty="0">
                <a:solidFill>
                  <a:srgbClr val="9E9B9D"/>
                </a:solidFill>
                <a:latin typeface="Barlow" panose="00000500000000000000" pitchFamily="2" charset="0"/>
                <a:ea typeface="MS Mincho"/>
              </a:rPr>
              <a:t>Que faire après la 3ème PMET ?</a:t>
            </a:r>
          </a:p>
          <a:p>
            <a:pPr hangingPunct="0">
              <a:spcBef>
                <a:spcPts val="500"/>
              </a:spcBef>
              <a:spcAft>
                <a:spcPts val="500"/>
              </a:spcAft>
            </a:pPr>
            <a:r>
              <a:rPr lang="fr-FR" altLang="fr-FR" sz="1000" kern="1600" dirty="0">
                <a:solidFill>
                  <a:srgbClr val="000000"/>
                </a:solidFill>
                <a:latin typeface="Barlow" panose="00000500000000000000"/>
                <a:ea typeface="MS Mincho"/>
                <a:cs typeface="Verdana" panose="020B0604030504040204" pitchFamily="34" charset="0"/>
              </a:rPr>
              <a:t>Le contenu des enseignements dispensés au sein de cette classe de 3ème  ne prédétermine pas l'orientation ultérieure des élèves, ni en terme d'établissement, ni en terme de spécialité.</a:t>
            </a:r>
          </a:p>
          <a:p>
            <a:pPr marL="800100" lvl="1" indent="-342900" hangingPunct="0">
              <a:spcBef>
                <a:spcPts val="500"/>
              </a:spcBef>
              <a:spcAft>
                <a:spcPts val="500"/>
              </a:spcAft>
              <a:buFont typeface="Wingdings" panose="05000000000000000000" pitchFamily="2" charset="2"/>
              <a:buChar char="§"/>
            </a:pPr>
            <a:r>
              <a:rPr lang="fr-FR" altLang="fr-FR" sz="1000" kern="1600" dirty="0">
                <a:solidFill>
                  <a:srgbClr val="000000"/>
                </a:solidFill>
                <a:latin typeface="Barlow" panose="00000500000000000000"/>
                <a:ea typeface="MS Mincho"/>
                <a:cs typeface="Verdana" panose="020B0604030504040204" pitchFamily="34" charset="0"/>
              </a:rPr>
              <a:t>Seconde générale, technologique ou professionnelle</a:t>
            </a:r>
          </a:p>
          <a:p>
            <a:pPr marL="800100" lvl="1" indent="-342900" hangingPunct="0">
              <a:spcBef>
                <a:spcPts val="500"/>
              </a:spcBef>
              <a:spcAft>
                <a:spcPts val="500"/>
              </a:spcAft>
              <a:buFont typeface="Wingdings" panose="05000000000000000000" pitchFamily="2" charset="2"/>
              <a:buChar char="§"/>
            </a:pPr>
            <a:r>
              <a:rPr lang="fr-FR" altLang="fr-FR" sz="1000" kern="1600" dirty="0">
                <a:solidFill>
                  <a:srgbClr val="000000"/>
                </a:solidFill>
                <a:latin typeface="Barlow" panose="00000500000000000000"/>
                <a:ea typeface="MS Mincho"/>
                <a:cs typeface="Verdana" panose="020B0604030504040204" pitchFamily="34" charset="0"/>
              </a:rPr>
              <a:t>CAP</a:t>
            </a:r>
          </a:p>
          <a:p>
            <a:pPr marL="800100" lvl="1" indent="-342900" hangingPunct="0">
              <a:spcBef>
                <a:spcPts val="500"/>
              </a:spcBef>
              <a:spcAft>
                <a:spcPts val="500"/>
              </a:spcAft>
              <a:buFont typeface="Wingdings" panose="05000000000000000000" pitchFamily="2" charset="2"/>
              <a:buChar char="§"/>
            </a:pPr>
            <a:r>
              <a:rPr lang="fr-FR" altLang="fr-FR" sz="1000" kern="1600" dirty="0">
                <a:solidFill>
                  <a:srgbClr val="000000"/>
                </a:solidFill>
                <a:latin typeface="Barlow" panose="00000500000000000000"/>
                <a:ea typeface="MS Mincho"/>
                <a:cs typeface="Verdana" panose="020B0604030504040204" pitchFamily="34" charset="0"/>
              </a:rPr>
              <a:t>Apprentissage</a:t>
            </a:r>
          </a:p>
          <a:p>
            <a:pPr algn="just">
              <a:spcAft>
                <a:spcPts val="0"/>
              </a:spcAft>
            </a:pPr>
            <a:endParaRPr lang="fr-FR" altLang="fr-FR" sz="1200" b="1" dirty="0">
              <a:solidFill>
                <a:srgbClr val="9E9B9D"/>
              </a:solidFill>
              <a:effectLst/>
              <a:latin typeface="Times New Roman" panose="02020603050405020304" pitchFamily="18" charset="0"/>
              <a:ea typeface="MS Mincho"/>
            </a:endParaRPr>
          </a:p>
          <a:p>
            <a:pPr algn="just">
              <a:spcAft>
                <a:spcPts val="0"/>
              </a:spcAft>
            </a:pPr>
            <a:endParaRPr lang="fr-FR" altLang="fr-FR" sz="1200" b="1" dirty="0">
              <a:solidFill>
                <a:srgbClr val="9E9B9D"/>
              </a:solidFill>
              <a:effectLst/>
              <a:latin typeface="Times New Roman" panose="02020603050405020304" pitchFamily="18" charset="0"/>
              <a:ea typeface="MS Mincho"/>
            </a:endParaRPr>
          </a:p>
          <a:p>
            <a:pPr marL="457200" algn="just">
              <a:spcAft>
                <a:spcPts val="0"/>
              </a:spcAft>
            </a:pPr>
            <a:r>
              <a:rPr lang="fr-FR" altLang="fr-FR" sz="1000" i="1" dirty="0">
                <a:solidFill>
                  <a:srgbClr val="0070C0"/>
                </a:solidFill>
                <a:effectLst/>
                <a:latin typeface="Barlow" panose="00000500000000000000" pitchFamily="2" charset="0"/>
                <a:ea typeface="MS Mincho"/>
              </a:rPr>
              <a:t> </a:t>
            </a:r>
            <a:endParaRPr lang="fr-FR" altLang="fr-FR" sz="1200" dirty="0">
              <a:effectLst/>
              <a:latin typeface="Times New Roman" panose="02020603050405020304" pitchFamily="18" charset="0"/>
              <a:ea typeface="MS Mincho"/>
            </a:endParaRPr>
          </a:p>
          <a:p>
            <a:pPr algn="just">
              <a:spcAft>
                <a:spcPts val="0"/>
              </a:spcAft>
            </a:pPr>
            <a:r>
              <a:rPr lang="fr-FR" altLang="fr-FR" sz="1000" i="1" dirty="0">
                <a:solidFill>
                  <a:srgbClr val="0070C0"/>
                </a:solidFill>
                <a:effectLst/>
                <a:latin typeface="Barlow" panose="00000500000000000000" pitchFamily="2" charset="0"/>
                <a:ea typeface="MS Mincho"/>
              </a:rPr>
              <a:t> </a:t>
            </a:r>
            <a:endParaRPr lang="fr-FR" altLang="fr-FR" sz="1200" dirty="0">
              <a:effectLst/>
              <a:latin typeface="Times New Roman" panose="02020603050405020304" pitchFamily="18" charset="0"/>
              <a:ea typeface="MS Mincho"/>
            </a:endParaRPr>
          </a:p>
        </p:txBody>
      </p:sp>
      <p:sp>
        <p:nvSpPr>
          <p:cNvPr id="7" name="Zone de texte 5"/>
          <p:cNvSpPr txBox="1"/>
          <p:nvPr/>
        </p:nvSpPr>
        <p:spPr>
          <a:xfrm>
            <a:off x="233720" y="9618706"/>
            <a:ext cx="3533775" cy="855980"/>
          </a:xfrm>
          <a:prstGeom prst="rect">
            <a:avLst/>
          </a:prstGeom>
          <a:solidFill>
            <a:srgbClr val="9E9C9D"/>
          </a:solidFill>
          <a:ln w="571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altLang="fr-FR" sz="1200" b="1" dirty="0">
                <a:solidFill>
                  <a:srgbClr val="FFFFFF"/>
                </a:solidFill>
                <a:latin typeface="Barlow" panose="00000500000000000000" pitchFamily="2" charset="0"/>
                <a:ea typeface="MS Mincho"/>
                <a:cs typeface="Arial" panose="020B0604020202020204" pitchFamily="34" charset="0"/>
              </a:rPr>
              <a:t>Vous accompagner dans votre choix… ?</a:t>
            </a:r>
          </a:p>
          <a:p>
            <a:pPr algn="ctr"/>
            <a:r>
              <a:rPr lang="fr-FR" altLang="fr-FR" sz="1200" dirty="0">
                <a:solidFill>
                  <a:srgbClr val="FFFFFF"/>
                </a:solidFill>
                <a:latin typeface="Barlow" panose="00000500000000000000" pitchFamily="2" charset="0"/>
                <a:ea typeface="MS Mincho"/>
                <a:cs typeface="Arial" panose="020B0604020202020204" pitchFamily="34" charset="0"/>
              </a:rPr>
              <a:t>Mme Hélène BERNARD </a:t>
            </a:r>
          </a:p>
          <a:p>
            <a:pPr algn="ctr"/>
            <a:r>
              <a:rPr lang="fr-FR" altLang="fr-FR" sz="1200" dirty="0">
                <a:solidFill>
                  <a:srgbClr val="FFFFFF"/>
                </a:solidFill>
                <a:latin typeface="Barlow" panose="00000500000000000000" pitchFamily="2" charset="0"/>
                <a:ea typeface="MS Mincho"/>
                <a:cs typeface="Arial" panose="020B0604020202020204" pitchFamily="34" charset="0"/>
              </a:rPr>
              <a:t>Responsable Formations Lycée Professionnel</a:t>
            </a:r>
          </a:p>
          <a:p>
            <a:pPr algn="ctr"/>
            <a:r>
              <a:rPr lang="fr-FR" altLang="fr-FR" sz="1200">
                <a:solidFill>
                  <a:srgbClr val="FFFFFF"/>
                </a:solidFill>
                <a:latin typeface="Barlow" panose="00000500000000000000" pitchFamily="2" charset="0"/>
                <a:ea typeface="MS Mincho"/>
                <a:cs typeface="Arial" panose="020B0604020202020204" pitchFamily="34" charset="0"/>
              </a:rPr>
              <a:t>lp.direction@st-jo.com </a:t>
            </a:r>
          </a:p>
          <a:p>
            <a:pPr algn="ctr">
              <a:spcAft>
                <a:spcPts val="0"/>
              </a:spcAft>
            </a:pPr>
            <a:r>
              <a:rPr lang="fr-FR" altLang="fr-FR" sz="1100" b="1" dirty="0">
                <a:solidFill>
                  <a:srgbClr val="FFFFFF"/>
                </a:solidFill>
                <a:effectLst/>
                <a:latin typeface="Arial Narrow" panose="020B0606020202030204" pitchFamily="34" charset="0"/>
                <a:ea typeface="MS Mincho"/>
              </a:rPr>
              <a:t> </a:t>
            </a:r>
            <a:endParaRPr lang="fr-FR" altLang="fr-FR" sz="1200" dirty="0">
              <a:effectLst/>
              <a:latin typeface="Times New Roman" panose="02020603050405020304" pitchFamily="18" charset="0"/>
              <a:ea typeface="MS Mincho"/>
            </a:endParaRPr>
          </a:p>
        </p:txBody>
      </p:sp>
      <p:sp>
        <p:nvSpPr>
          <p:cNvPr id="8" name="Zone de texte 11"/>
          <p:cNvSpPr txBox="1"/>
          <p:nvPr/>
        </p:nvSpPr>
        <p:spPr>
          <a:xfrm>
            <a:off x="3767495" y="9618706"/>
            <a:ext cx="3535200" cy="855980"/>
          </a:xfrm>
          <a:prstGeom prst="rect">
            <a:avLst/>
          </a:prstGeom>
          <a:solidFill>
            <a:srgbClr val="004F91"/>
          </a:solidFill>
          <a:ln w="571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altLang="fr-FR" sz="1200" b="1" dirty="0">
                <a:solidFill>
                  <a:srgbClr val="FFFFFF"/>
                </a:solidFill>
                <a:effectLst/>
                <a:latin typeface="Barlow" panose="00000500000000000000" pitchFamily="2" charset="0"/>
                <a:ea typeface="MS Mincho"/>
                <a:cs typeface="Arial" panose="020B0604020202020204" pitchFamily="34" charset="0"/>
              </a:rPr>
              <a:t>Plus d’informations, contacter :</a:t>
            </a:r>
            <a:endParaRPr lang="fr-FR" altLang="fr-FR" sz="1200" dirty="0">
              <a:effectLst/>
              <a:latin typeface="Barlow" panose="00000500000000000000" pitchFamily="2" charset="0"/>
              <a:ea typeface="MS Mincho"/>
            </a:endParaRPr>
          </a:p>
          <a:p>
            <a:pPr algn="ctr">
              <a:spcAft>
                <a:spcPts val="0"/>
              </a:spcAft>
            </a:pPr>
            <a:r>
              <a:rPr lang="fr-FR" altLang="fr-FR" sz="1200" dirty="0">
                <a:solidFill>
                  <a:srgbClr val="FFFFFF"/>
                </a:solidFill>
                <a:effectLst/>
                <a:latin typeface="Barlow" panose="00000500000000000000" pitchFamily="2" charset="0"/>
                <a:ea typeface="MS Mincho"/>
                <a:cs typeface="Arial" panose="020B0604020202020204" pitchFamily="34" charset="0"/>
              </a:rPr>
              <a:t>M. Aurélien LEFRANC</a:t>
            </a:r>
            <a:br>
              <a:rPr lang="fr-FR" altLang="fr-FR" sz="1200" dirty="0">
                <a:solidFill>
                  <a:srgbClr val="FFFFFF"/>
                </a:solidFill>
                <a:effectLst/>
                <a:latin typeface="Barlow" panose="00000500000000000000" pitchFamily="2" charset="0"/>
                <a:ea typeface="MS Mincho"/>
                <a:cs typeface="Arial" panose="020B0604020202020204" pitchFamily="34" charset="0"/>
              </a:rPr>
            </a:br>
            <a:r>
              <a:rPr lang="fr-FR" altLang="fr-FR" sz="1200" dirty="0">
                <a:solidFill>
                  <a:srgbClr val="FFFFFF"/>
                </a:solidFill>
                <a:effectLst/>
                <a:latin typeface="Barlow" panose="00000500000000000000" pitchFamily="2" charset="0"/>
                <a:ea typeface="MS Mincho"/>
                <a:cs typeface="Arial" panose="020B0604020202020204" pitchFamily="34" charset="0"/>
              </a:rPr>
              <a:t>Attaché de Direction – Admission</a:t>
            </a:r>
            <a:br>
              <a:rPr lang="fr-FR" altLang="fr-FR" sz="1200" dirty="0">
                <a:solidFill>
                  <a:srgbClr val="FFFFFF"/>
                </a:solidFill>
                <a:effectLst/>
                <a:latin typeface="Barlow" panose="00000500000000000000" pitchFamily="2" charset="0"/>
                <a:ea typeface="MS Mincho"/>
                <a:cs typeface="Arial" panose="020B0604020202020204" pitchFamily="34" charset="0"/>
              </a:rPr>
            </a:br>
            <a:r>
              <a:rPr lang="fr-FR" altLang="fr-FR" sz="1200" i="1" dirty="0">
                <a:solidFill>
                  <a:srgbClr val="FFFFFF"/>
                </a:solidFill>
                <a:effectLst/>
                <a:latin typeface="Barlow" panose="00000500000000000000" pitchFamily="2" charset="0"/>
                <a:ea typeface="MS Mincho"/>
                <a:cs typeface="Arial" panose="020B0604020202020204" pitchFamily="34" charset="0"/>
              </a:rPr>
              <a:t>03 21 99 06 99 - inscriptions@st-jo.com</a:t>
            </a:r>
            <a:endParaRPr lang="fr-FR" altLang="fr-FR" sz="1200" dirty="0">
              <a:effectLst/>
              <a:latin typeface="Barlow" panose="00000500000000000000" pitchFamily="2" charset="0"/>
              <a:ea typeface="MS Mincho"/>
            </a:endParaRPr>
          </a:p>
          <a:p>
            <a:pPr algn="ctr">
              <a:spcAft>
                <a:spcPts val="0"/>
              </a:spcAft>
            </a:pPr>
            <a:r>
              <a:rPr lang="fr-FR" altLang="fr-FR" sz="1200" b="1" i="1" dirty="0">
                <a:solidFill>
                  <a:srgbClr val="FFFFFF"/>
                </a:solidFill>
                <a:effectLst/>
                <a:latin typeface="Barlow" panose="00000500000000000000" pitchFamily="2" charset="0"/>
                <a:ea typeface="MS Mincho"/>
              </a:rPr>
              <a:t> </a:t>
            </a:r>
            <a:endParaRPr lang="fr-FR" altLang="fr-FR" sz="1200" dirty="0">
              <a:effectLst/>
              <a:latin typeface="Barlow" panose="00000500000000000000" pitchFamily="2" charset="0"/>
              <a:ea typeface="MS Mincho"/>
            </a:endParaRPr>
          </a:p>
          <a:p>
            <a:pPr algn="ctr">
              <a:spcAft>
                <a:spcPts val="0"/>
              </a:spcAft>
            </a:pPr>
            <a:r>
              <a:rPr lang="fr-FR" altLang="fr-FR" sz="1100" b="1" dirty="0">
                <a:solidFill>
                  <a:srgbClr val="FFFFFF"/>
                </a:solidFill>
                <a:effectLst/>
                <a:latin typeface="Arial Narrow" panose="020B0606020202030204" pitchFamily="34" charset="0"/>
                <a:ea typeface="MS Mincho"/>
              </a:rPr>
              <a:t> </a:t>
            </a:r>
            <a:endParaRPr lang="fr-FR" altLang="fr-FR" sz="1200" dirty="0">
              <a:effectLst/>
              <a:latin typeface="Times New Roman" panose="02020603050405020304" pitchFamily="18" charset="0"/>
              <a:ea typeface="MS Mincho"/>
            </a:endParaRPr>
          </a:p>
        </p:txBody>
      </p:sp>
    </p:spTree>
    <p:extLst>
      <p:ext uri="{BB962C8B-B14F-4D97-AF65-F5344CB8AC3E}">
        <p14:creationId xmlns:p14="http://schemas.microsoft.com/office/powerpoint/2010/main" val="162280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one de texte 10"/>
          <p:cNvSpPr txBox="1"/>
          <p:nvPr/>
        </p:nvSpPr>
        <p:spPr>
          <a:xfrm>
            <a:off x="239173" y="169333"/>
            <a:ext cx="7134225" cy="8026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hangingPunct="0">
              <a:spcBef>
                <a:spcPts val="500"/>
              </a:spcBef>
              <a:spcAft>
                <a:spcPts val="500"/>
              </a:spcAft>
            </a:pPr>
            <a:r>
              <a:rPr lang="fr-FR" altLang="fr-FR" sz="1200" b="1" dirty="0">
                <a:solidFill>
                  <a:srgbClr val="9E9B9D"/>
                </a:solidFill>
                <a:latin typeface="Barlow" panose="00000500000000000000" pitchFamily="2" charset="0"/>
                <a:ea typeface="MS Mincho"/>
              </a:rPr>
              <a:t>Une semaine de formation </a:t>
            </a:r>
          </a:p>
          <a:p>
            <a:pPr lvl="0" hangingPunct="0">
              <a:spcBef>
                <a:spcPts val="500"/>
              </a:spcBef>
              <a:spcAft>
                <a:spcPts val="500"/>
              </a:spcAft>
            </a:pPr>
            <a:endParaRPr lang="fr-FR" altLang="fr-FR" sz="1200" b="1" dirty="0">
              <a:solidFill>
                <a:srgbClr val="9E9B9D"/>
              </a:solidFill>
              <a:latin typeface="Barlow" panose="00000500000000000000" pitchFamily="2"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p>
          <a:p>
            <a:pPr>
              <a:spcAft>
                <a:spcPts val="0"/>
              </a:spcAft>
            </a:pP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endParaRPr lang="fr-FR" altLang="fr-FR" sz="1200" dirty="0">
              <a:effectLst/>
              <a:latin typeface="Times New Roman" panose="02020603050405020304" pitchFamily="18" charset="0"/>
              <a:ea typeface="MS Mincho"/>
            </a:endParaRPr>
          </a:p>
          <a:p>
            <a:pPr>
              <a:spcAft>
                <a:spcPts val="0"/>
              </a:spcAft>
            </a:pPr>
            <a:r>
              <a:rPr lang="fr-FR" altLang="fr-FR" sz="1200" b="1" dirty="0">
                <a:solidFill>
                  <a:srgbClr val="FFC000"/>
                </a:solidFill>
                <a:effectLst/>
                <a:latin typeface="Barlow" panose="00000500000000000000" pitchFamily="2" charset="0"/>
                <a:ea typeface="MS Mincho"/>
                <a:cs typeface="Calibri" panose="020F0502020204030204" pitchFamily="34" charset="0"/>
              </a:rPr>
              <a:t> </a:t>
            </a:r>
            <a:r>
              <a:rPr lang="fr-FR" altLang="fr-FR" sz="1200" b="1" dirty="0">
                <a:solidFill>
                  <a:srgbClr val="9E9B9D"/>
                </a:solidFill>
                <a:latin typeface="Barlow" panose="00000500000000000000" pitchFamily="2" charset="0"/>
                <a:ea typeface="MS Mincho"/>
              </a:rPr>
              <a:t>L’obtention du Diplôme National du Brevet </a:t>
            </a:r>
            <a:r>
              <a:rPr lang="fr-FR" altLang="fr-FR" sz="1200" b="1" dirty="0">
                <a:solidFill>
                  <a:schemeClr val="bg1"/>
                </a:solidFill>
                <a:highlight>
                  <a:srgbClr val="9E9B9D"/>
                </a:highlight>
                <a:latin typeface="Barlow" panose="00000500000000000000" pitchFamily="2" charset="0"/>
                <a:ea typeface="MS Mincho"/>
                <a:cs typeface="Calibri" panose="020F0502020204030204" pitchFamily="34" charset="0"/>
              </a:rPr>
              <a:t> </a:t>
            </a:r>
            <a:r>
              <a:rPr lang="fr-FR" altLang="fr-FR" sz="1200" b="1" dirty="0">
                <a:solidFill>
                  <a:schemeClr val="bg1"/>
                </a:solidFill>
                <a:effectLst/>
                <a:highlight>
                  <a:srgbClr val="9E9B9D"/>
                </a:highlight>
                <a:latin typeface="Barlow" panose="00000500000000000000" pitchFamily="2" charset="0"/>
                <a:ea typeface="MS Mincho"/>
                <a:cs typeface="Calibri" panose="020F0502020204030204" pitchFamily="34" charset="0"/>
              </a:rPr>
              <a:t> </a:t>
            </a:r>
            <a:endParaRPr lang="fr-FR" altLang="fr-FR" sz="1200" b="1" dirty="0">
              <a:solidFill>
                <a:schemeClr val="bg1"/>
              </a:solidFill>
              <a:effectLst/>
              <a:highlight>
                <a:srgbClr val="9E9B9D"/>
              </a:highlight>
              <a:latin typeface="Times New Roman" panose="02020603050405020304" pitchFamily="18" charset="0"/>
              <a:ea typeface="MS Mincho"/>
            </a:endParaRPr>
          </a:p>
          <a:p>
            <a:pPr marL="800100" lvl="1" indent="-342900" algn="just" hangingPunct="0">
              <a:spcBef>
                <a:spcPts val="500"/>
              </a:spcBef>
              <a:spcAft>
                <a:spcPts val="500"/>
              </a:spcAft>
              <a:buFont typeface="Wingdings" panose="05000000000000000000" pitchFamily="2" charset="2"/>
              <a:buChar char=""/>
            </a:pPr>
            <a:r>
              <a:rPr lang="fr-FR" altLang="fr-FR" sz="1000" kern="1400" dirty="0">
                <a:solidFill>
                  <a:srgbClr val="000000"/>
                </a:solidFill>
                <a:effectLst/>
                <a:latin typeface="Barlow" panose="00000500000000000000"/>
                <a:ea typeface="Cambria" panose="02040503050406030204" pitchFamily="18" charset="0"/>
                <a:cs typeface="Verdana" panose="020B0604030504040204" pitchFamily="34" charset="0"/>
              </a:rPr>
              <a:t>Evaluation du niveau de maîtrise des huit composantes du socle commun de compétences, de connaissances et de culture sur 400 points.</a:t>
            </a:r>
            <a:endParaRPr lang="fr-FR" altLang="fr-FR" sz="1000" kern="1400" dirty="0">
              <a:solidFill>
                <a:srgbClr val="000000"/>
              </a:solidFill>
              <a:effectLst/>
              <a:latin typeface="Barlow" panose="00000500000000000000"/>
              <a:ea typeface="Cambria" panose="02040503050406030204" pitchFamily="18" charset="0"/>
            </a:endParaRPr>
          </a:p>
          <a:p>
            <a:pPr marL="800100" lvl="1" indent="-342900" algn="just" hangingPunct="0">
              <a:spcBef>
                <a:spcPts val="500"/>
              </a:spcBef>
              <a:spcAft>
                <a:spcPts val="500"/>
              </a:spcAft>
              <a:buFont typeface="Wingdings" panose="05000000000000000000" pitchFamily="2" charset="2"/>
              <a:buChar char=""/>
            </a:pPr>
            <a:r>
              <a:rPr lang="fr-FR" altLang="fr-FR" sz="1000" kern="1400" dirty="0">
                <a:solidFill>
                  <a:srgbClr val="000000"/>
                </a:solidFill>
                <a:effectLst/>
                <a:latin typeface="Barlow" panose="00000500000000000000"/>
                <a:ea typeface="Cambria" panose="02040503050406030204" pitchFamily="18" charset="0"/>
                <a:cs typeface="Verdana" panose="020B0604030504040204" pitchFamily="34" charset="0"/>
              </a:rPr>
              <a:t>Une épreuve orale portant sur un sujet abordé par l’élève dans le cadre de l’enseignement d’histoire des arts, des enseignements pratiques interdisciplinaire ou sur l’un des parcours éducatifs (avenir, citoyen, santé, artistique ou culturelle) sur 100 points.</a:t>
            </a:r>
            <a:endParaRPr lang="fr-FR" altLang="fr-FR" sz="1000" kern="1400" dirty="0">
              <a:solidFill>
                <a:srgbClr val="000000"/>
              </a:solidFill>
              <a:effectLst/>
              <a:latin typeface="Barlow" panose="00000500000000000000"/>
              <a:ea typeface="Cambria" panose="02040503050406030204" pitchFamily="18" charset="0"/>
            </a:endParaRPr>
          </a:p>
          <a:p>
            <a:pPr marL="800100" lvl="1" indent="-342900" algn="just" hangingPunct="0">
              <a:spcBef>
                <a:spcPts val="500"/>
              </a:spcBef>
              <a:spcAft>
                <a:spcPts val="500"/>
              </a:spcAft>
              <a:buFont typeface="Wingdings" panose="05000000000000000000" pitchFamily="2" charset="2"/>
              <a:buChar char=""/>
            </a:pPr>
            <a:r>
              <a:rPr lang="fr-FR" altLang="fr-FR" sz="1000" kern="1400" dirty="0">
                <a:solidFill>
                  <a:srgbClr val="000000"/>
                </a:solidFill>
                <a:effectLst/>
                <a:latin typeface="Barlow" panose="00000500000000000000"/>
                <a:ea typeface="Cambria" panose="02040503050406030204" pitchFamily="18" charset="0"/>
                <a:cs typeface="Verdana" panose="020B0604030504040204" pitchFamily="34" charset="0"/>
              </a:rPr>
              <a:t>Des épreuves écrites de français, de mathématiques, d’histoire-géographie-enseignement moral et civique et de sciences sur 300 points.</a:t>
            </a:r>
            <a:endParaRPr lang="fr-FR" altLang="fr-FR" sz="1000" kern="1400" dirty="0">
              <a:solidFill>
                <a:srgbClr val="000000"/>
              </a:solidFill>
              <a:effectLst/>
              <a:latin typeface="Barlow" panose="00000500000000000000"/>
              <a:ea typeface="Cambria" panose="02040503050406030204" pitchFamily="18" charset="0"/>
            </a:endParaRPr>
          </a:p>
          <a:p>
            <a:pPr marL="800100" lvl="1" indent="-342900" algn="just" hangingPunct="0">
              <a:spcBef>
                <a:spcPts val="500"/>
              </a:spcBef>
              <a:spcAft>
                <a:spcPts val="500"/>
              </a:spcAft>
              <a:buFont typeface="Wingdings" panose="05000000000000000000" pitchFamily="2" charset="2"/>
              <a:buChar char=""/>
            </a:pPr>
            <a:r>
              <a:rPr lang="fr-FR" altLang="fr-FR" sz="1000" kern="1400" dirty="0">
                <a:solidFill>
                  <a:srgbClr val="000000"/>
                </a:solidFill>
                <a:effectLst/>
                <a:latin typeface="Barlow" panose="00000500000000000000"/>
                <a:ea typeface="Cambria" panose="02040503050406030204" pitchFamily="18" charset="0"/>
                <a:cs typeface="Verdana" panose="020B0604030504040204" pitchFamily="34" charset="0"/>
              </a:rPr>
              <a:t>Evaluation de l’enseignement de spécialité « Découverte Professionnelle » sur 20 points.</a:t>
            </a:r>
            <a:endParaRPr lang="fr-FR" altLang="fr-FR" sz="1000" kern="1400" dirty="0">
              <a:solidFill>
                <a:srgbClr val="000000"/>
              </a:solidFill>
              <a:latin typeface="Barlow" panose="00000500000000000000"/>
              <a:ea typeface="Cambria" panose="02040503050406030204" pitchFamily="18" charset="0"/>
            </a:endParaRPr>
          </a:p>
          <a:p>
            <a:pPr marL="800100" lvl="1" indent="-342900" hangingPunct="0">
              <a:spcBef>
                <a:spcPts val="500"/>
              </a:spcBef>
              <a:spcAft>
                <a:spcPts val="500"/>
              </a:spcAft>
              <a:buFont typeface="Wingdings" panose="05000000000000000000" pitchFamily="2" charset="2"/>
              <a:buChar char=""/>
            </a:pPr>
            <a:r>
              <a:rPr lang="fr-FR" altLang="fr-FR" sz="1000" dirty="0">
                <a:effectLst/>
                <a:latin typeface="Barlow" panose="00000500000000000000"/>
                <a:ea typeface="MS Mincho"/>
                <a:cs typeface="Verdana" panose="020B0604030504040204" pitchFamily="34" charset="0"/>
              </a:rPr>
              <a:t>L’élève est reçu s’il cumule 400 points sur les 800.	</a:t>
            </a:r>
            <a:r>
              <a:rPr lang="fr-FR" altLang="fr-FR" sz="1000" dirty="0">
                <a:effectLst/>
                <a:latin typeface="Barlow" panose="00000500000000000000"/>
                <a:ea typeface="MS Mincho"/>
                <a:cs typeface="Calibri" panose="020F0502020204030204" pitchFamily="34" charset="0"/>
              </a:rPr>
              <a:t> </a:t>
            </a:r>
            <a:br>
              <a:rPr lang="fr-FR" altLang="fr-FR" sz="1000" dirty="0">
                <a:effectLst/>
                <a:latin typeface="Barlow" panose="00000500000000000000"/>
                <a:ea typeface="MS Mincho"/>
                <a:cs typeface="Calibri" panose="020F0502020204030204" pitchFamily="34" charset="0"/>
              </a:rPr>
            </a:br>
            <a:endParaRPr lang="fr-FR" altLang="fr-FR" sz="1000" dirty="0">
              <a:effectLst/>
              <a:latin typeface="Barlow" panose="00000500000000000000"/>
              <a:ea typeface="MS Mincho"/>
            </a:endParaRPr>
          </a:p>
          <a:p>
            <a:pPr lvl="0" algn="just">
              <a:spcAft>
                <a:spcPts val="0"/>
              </a:spcAft>
            </a:pPr>
            <a:endParaRPr lang="fr-FR" altLang="fr-FR" sz="1000" dirty="0">
              <a:latin typeface="Barlow" panose="00000500000000000000"/>
              <a:ea typeface="MS Mincho"/>
              <a:cs typeface="Calibri" panose="020F0502020204030204" pitchFamily="34" charset="0"/>
            </a:endParaRPr>
          </a:p>
          <a:p>
            <a:r>
              <a:rPr lang="fr-FR" sz="1200" b="1" dirty="0">
                <a:solidFill>
                  <a:srgbClr val="9E9B9D"/>
                </a:solidFill>
                <a:latin typeface="Barlow" panose="00000500000000000000" pitchFamily="2" charset="0"/>
                <a:ea typeface="MS Mincho"/>
              </a:rPr>
              <a:t>Quelques évènements de la section… </a:t>
            </a:r>
            <a:r>
              <a:rPr lang="fr-FR" altLang="fr-FR" sz="1200" b="1" dirty="0">
                <a:solidFill>
                  <a:srgbClr val="9E9B9D"/>
                </a:solidFill>
                <a:latin typeface="Barlow" panose="00000500000000000000" pitchFamily="2" charset="0"/>
                <a:ea typeface="MS Mincho"/>
              </a:rPr>
              <a:t> </a:t>
            </a:r>
          </a:p>
          <a:p>
            <a:endParaRPr lang="fr-FR" altLang="fr-FR" sz="1200" b="1" dirty="0">
              <a:solidFill>
                <a:srgbClr val="9E9B9D"/>
              </a:solidFill>
              <a:latin typeface="Barlow" panose="00000500000000000000" pitchFamily="2" charset="0"/>
              <a:ea typeface="MS Mincho"/>
            </a:endParaRPr>
          </a:p>
          <a:p>
            <a:pPr marL="800100" lvl="1" indent="-342900" algn="just" hangingPunct="0">
              <a:lnSpc>
                <a:spcPct val="150000"/>
              </a:lnSpc>
              <a:buFont typeface="Wingdings" panose="05000000000000000000" pitchFamily="2" charset="2"/>
              <a:buChar char="§"/>
            </a:pPr>
            <a:r>
              <a:rPr lang="fr-FR" altLang="fr-FR" sz="1000" kern="1600" dirty="0">
                <a:effectLst/>
                <a:latin typeface="Barlow" panose="00000500000000000000"/>
                <a:ea typeface="Cambria" panose="02040503050406030204" pitchFamily="18" charset="0"/>
                <a:cs typeface="Verdana" panose="020B0604030504040204" pitchFamily="34" charset="0"/>
              </a:rPr>
              <a:t>Découverte du patrimoine local (le Fort de la Crèche, la Colonne de la Grande Armée, l’Hôtel de Ville de Boulogne sur Mer) </a:t>
            </a:r>
            <a:endParaRPr lang="fr-FR" altLang="fr-FR" sz="1000" dirty="0">
              <a:effectLst/>
              <a:latin typeface="Barlow" panose="00000500000000000000"/>
              <a:ea typeface="Cambria" panose="02040503050406030204" pitchFamily="18" charset="0"/>
              <a:cs typeface="Verdana" panose="020B0604030504040204" pitchFamily="34" charset="0"/>
            </a:endParaRPr>
          </a:p>
          <a:p>
            <a:pPr marL="800100" lvl="1" indent="-342900" algn="just" hangingPunct="0">
              <a:lnSpc>
                <a:spcPct val="150000"/>
              </a:lnSpc>
              <a:buFont typeface="Wingdings" panose="05000000000000000000" pitchFamily="2" charset="2"/>
              <a:buChar char="§"/>
            </a:pPr>
            <a:r>
              <a:rPr lang="fr-FR" altLang="fr-FR" sz="1000" kern="1600" dirty="0">
                <a:effectLst/>
                <a:latin typeface="Barlow" panose="00000500000000000000"/>
                <a:ea typeface="Cambria" panose="02040503050406030204" pitchFamily="18" charset="0"/>
                <a:cs typeface="Verdana" panose="020B0604030504040204" pitchFamily="34" charset="0"/>
              </a:rPr>
              <a:t>Visite et découverte de métiers (NAUSICAA, Confiserie BECASUC, Imprimerie SIB, Mareyeur DEMARNE, Serres Municipales de St Martin Boulogne)</a:t>
            </a:r>
            <a:endParaRPr lang="fr-FR" altLang="fr-FR" sz="1000" dirty="0">
              <a:effectLst/>
              <a:latin typeface="Barlow" panose="00000500000000000000"/>
              <a:ea typeface="Cambria" panose="02040503050406030204" pitchFamily="18" charset="0"/>
              <a:cs typeface="Verdana" panose="020B0604030504040204" pitchFamily="34" charset="0"/>
            </a:endParaRPr>
          </a:p>
          <a:p>
            <a:pPr marL="800100" lvl="1" indent="-342900" algn="just" hangingPunct="0">
              <a:lnSpc>
                <a:spcPct val="150000"/>
              </a:lnSpc>
              <a:buFont typeface="Wingdings" panose="05000000000000000000" pitchFamily="2" charset="2"/>
              <a:buChar char="§"/>
            </a:pPr>
            <a:r>
              <a:rPr lang="fr-FR" altLang="fr-FR" sz="1000" kern="1600" dirty="0">
                <a:effectLst/>
                <a:latin typeface="Barlow" panose="00000500000000000000"/>
                <a:ea typeface="Cambria" panose="02040503050406030204" pitchFamily="18" charset="0"/>
                <a:cs typeface="Verdana" panose="020B0604030504040204" pitchFamily="34" charset="0"/>
              </a:rPr>
              <a:t>Intervention de professionnels (Basketteurs du SOMB, Avocat, Gendarme, Aide Médico-Psychologique, Electricien …)</a:t>
            </a:r>
            <a:endParaRPr lang="fr-FR" altLang="fr-FR" sz="1000" dirty="0">
              <a:effectLst/>
              <a:latin typeface="Barlow" panose="00000500000000000000"/>
              <a:ea typeface="Cambria" panose="02040503050406030204" pitchFamily="18" charset="0"/>
              <a:cs typeface="Verdana" panose="020B0604030504040204" pitchFamily="34" charset="0"/>
            </a:endParaRPr>
          </a:p>
          <a:p>
            <a:pPr marL="800100" lvl="1" indent="-342900" algn="just" hangingPunct="0">
              <a:lnSpc>
                <a:spcPct val="150000"/>
              </a:lnSpc>
              <a:buFont typeface="Wingdings" panose="05000000000000000000" pitchFamily="2" charset="2"/>
              <a:buChar char="§"/>
            </a:pPr>
            <a:r>
              <a:rPr lang="fr-FR" altLang="fr-FR" sz="1000" kern="1600" dirty="0">
                <a:effectLst/>
                <a:latin typeface="Barlow" panose="00000500000000000000"/>
                <a:ea typeface="Cambria" panose="02040503050406030204" pitchFamily="18" charset="0"/>
                <a:cs typeface="Verdana" panose="020B0604030504040204" pitchFamily="34" charset="0"/>
              </a:rPr>
              <a:t>BGE : Eveil à la création d’entreprise</a:t>
            </a:r>
            <a:endParaRPr lang="fr-FR" altLang="fr-FR" sz="1000" dirty="0">
              <a:effectLst/>
              <a:latin typeface="Barlow" panose="00000500000000000000"/>
              <a:ea typeface="Cambria" panose="02040503050406030204" pitchFamily="18" charset="0"/>
              <a:cs typeface="Verdana" panose="020B0604030504040204" pitchFamily="34" charset="0"/>
            </a:endParaRPr>
          </a:p>
          <a:p>
            <a:pPr marL="800100" lvl="1" indent="-342900" algn="just" hangingPunct="0">
              <a:lnSpc>
                <a:spcPct val="150000"/>
              </a:lnSpc>
              <a:buFont typeface="Wingdings" panose="05000000000000000000" pitchFamily="2" charset="2"/>
              <a:buChar char="§"/>
            </a:pPr>
            <a:r>
              <a:rPr lang="fr-FR" altLang="fr-FR" sz="1000" kern="1600" dirty="0">
                <a:effectLst/>
                <a:latin typeface="Barlow" panose="00000500000000000000"/>
                <a:ea typeface="Cambria" panose="02040503050406030204" pitchFamily="18" charset="0"/>
                <a:cs typeface="Verdana" panose="020B0604030504040204" pitchFamily="34" charset="0"/>
              </a:rPr>
              <a:t>Une journée en Angleterre </a:t>
            </a:r>
            <a:endParaRPr lang="fr-FR" altLang="fr-FR" sz="1000" dirty="0">
              <a:effectLst/>
              <a:latin typeface="Barlow" panose="00000500000000000000"/>
              <a:ea typeface="Cambria" panose="02040503050406030204" pitchFamily="18" charset="0"/>
              <a:cs typeface="Verdana" panose="020B0604030504040204" pitchFamily="34" charset="0"/>
            </a:endParaRPr>
          </a:p>
          <a:p>
            <a:pPr marL="800100" lvl="1" indent="-342900" algn="just" hangingPunct="0">
              <a:lnSpc>
                <a:spcPct val="150000"/>
              </a:lnSpc>
              <a:buFont typeface="Wingdings" panose="05000000000000000000" pitchFamily="2" charset="2"/>
              <a:buChar char="§"/>
            </a:pPr>
            <a:r>
              <a:rPr lang="fr-FR" altLang="fr-FR" sz="1000" kern="1600" dirty="0">
                <a:effectLst/>
                <a:latin typeface="Barlow" panose="00000500000000000000"/>
                <a:ea typeface="Cambria" panose="02040503050406030204" pitchFamily="18" charset="0"/>
                <a:cs typeface="Verdana" panose="020B0604030504040204" pitchFamily="34" charset="0"/>
              </a:rPr>
              <a:t>Une journée à Dunkerque : Visite du Port Maritime et du Musée Portuaire</a:t>
            </a:r>
            <a:endParaRPr lang="fr-FR" altLang="fr-FR" sz="1000" dirty="0">
              <a:effectLst/>
              <a:latin typeface="Barlow" panose="00000500000000000000"/>
              <a:ea typeface="Cambria" panose="02040503050406030204" pitchFamily="18" charset="0"/>
              <a:cs typeface="Verdana" panose="020B0604030504040204" pitchFamily="34" charset="0"/>
            </a:endParaRPr>
          </a:p>
          <a:p>
            <a:pPr marL="800100" lvl="1" indent="-342900" algn="just" hangingPunct="0">
              <a:lnSpc>
                <a:spcPct val="150000"/>
              </a:lnSpc>
              <a:buFont typeface="Wingdings" panose="05000000000000000000" pitchFamily="2" charset="2"/>
              <a:buChar char="§"/>
            </a:pPr>
            <a:r>
              <a:rPr lang="fr-FR" altLang="fr-FR" sz="1000" kern="1600" dirty="0">
                <a:effectLst/>
                <a:latin typeface="Barlow" panose="00000500000000000000"/>
                <a:ea typeface="Cambria" panose="02040503050406030204" pitchFamily="18" charset="0"/>
                <a:cs typeface="Verdana" panose="020B0604030504040204" pitchFamily="34" charset="0"/>
              </a:rPr>
              <a:t>Protocole d’Etude nommé PERLE (Prévention et Education Routière au Lycée)</a:t>
            </a:r>
            <a:endParaRPr lang="fr-FR" altLang="fr-FR" sz="1000" dirty="0">
              <a:effectLst/>
              <a:latin typeface="Barlow" panose="00000500000000000000"/>
              <a:ea typeface="Cambria" panose="02040503050406030204" pitchFamily="18" charset="0"/>
              <a:cs typeface="Verdana" panose="020B0604030504040204" pitchFamily="34" charset="0"/>
            </a:endParaRPr>
          </a:p>
          <a:p>
            <a:pPr marL="628650" lvl="1" indent="-171450" algn="just" hangingPunct="0">
              <a:lnSpc>
                <a:spcPct val="150000"/>
              </a:lnSpc>
              <a:buFont typeface="Wingdings" panose="05000000000000000000" pitchFamily="2" charset="2"/>
              <a:buChar char="§"/>
            </a:pPr>
            <a:endParaRPr lang="fr-FR" altLang="fr-FR" sz="1000" dirty="0">
              <a:effectLst/>
              <a:latin typeface="Barlow" panose="00000500000000000000"/>
              <a:ea typeface="MS Mincho"/>
            </a:endParaRPr>
          </a:p>
          <a:p>
            <a:pPr lvl="0" algn="just">
              <a:spcAft>
                <a:spcPts val="0"/>
              </a:spcAft>
            </a:pPr>
            <a:endParaRPr lang="fr-FR" altLang="fr-FR" sz="1000" dirty="0">
              <a:effectLst/>
              <a:latin typeface="Barlow" panose="00000500000000000000"/>
              <a:ea typeface="MS Mincho"/>
            </a:endParaRPr>
          </a:p>
        </p:txBody>
      </p:sp>
      <p:sp>
        <p:nvSpPr>
          <p:cNvPr id="9" name="Zone de texte 2"/>
          <p:cNvSpPr txBox="1">
            <a:spLocks noChangeArrowheads="1"/>
          </p:cNvSpPr>
          <p:nvPr/>
        </p:nvSpPr>
        <p:spPr>
          <a:xfrm rot="21008813">
            <a:off x="545041" y="8217686"/>
            <a:ext cx="2454275" cy="1718310"/>
          </a:xfrm>
          <a:prstGeom prst="rect">
            <a:avLst/>
          </a:prstGeom>
          <a:noFill/>
          <a:ln w="25400" cap="flat" cmpd="sng" algn="ctr">
            <a:noFill/>
            <a:prstDash val="solid"/>
            <a:headEnd/>
            <a:tailEnd/>
          </a:ln>
          <a:effectLst/>
          <a:scene3d>
            <a:camera prst="orthographicFront">
              <a:rot lat="0" lon="21589234" rev="21588000"/>
            </a:camera>
            <a:lightRig rig="threePt" dir="t"/>
          </a:scene3d>
        </p:spPr>
        <p:txBody>
          <a:bodyPr rot="0" vert="horz" wrap="square" lIns="91440" tIns="45720" rIns="91440" bIns="45720" numCol="1" anchor="t" anchorCtr="0">
            <a:noAutofit/>
          </a:bodyPr>
          <a:lstStyle/>
          <a:p>
            <a:pPr algn="ctr">
              <a:spcAft>
                <a:spcPts val="0"/>
              </a:spcAft>
            </a:pPr>
            <a:r>
              <a:rPr lang="fr-FR" altLang="fr-FR" sz="1200" i="1" dirty="0">
                <a:effectLst/>
                <a:latin typeface="Barlow" panose="00000500000000000000" pitchFamily="2" charset="0"/>
                <a:ea typeface="MS Mincho"/>
                <a:cs typeface="Tahoma" panose="020B0604030504040204" pitchFamily="34" charset="0"/>
              </a:rPr>
              <a:t> </a:t>
            </a:r>
            <a:br>
              <a:rPr lang="fr-FR" altLang="fr-FR" sz="1200" i="1" dirty="0">
                <a:effectLst/>
                <a:latin typeface="Barlow" panose="00000500000000000000" pitchFamily="2" charset="0"/>
                <a:ea typeface="MS Mincho"/>
                <a:cs typeface="Tahoma" panose="020B0604030504040204" pitchFamily="34" charset="0"/>
              </a:rPr>
            </a:br>
            <a:r>
              <a:rPr lang="fr-FR" altLang="fr-FR" sz="1200" dirty="0">
                <a:effectLst/>
                <a:latin typeface="Barlow" panose="00000500000000000000" pitchFamily="2" charset="0"/>
                <a:ea typeface="MS Mincho"/>
                <a:cs typeface="Tahoma" panose="020B0604030504040204" pitchFamily="34" charset="0"/>
              </a:rPr>
              <a:t>Venez nous rencontrer aux</a:t>
            </a:r>
            <a:br>
              <a:rPr lang="fr-FR" altLang="fr-FR" sz="1200" dirty="0">
                <a:effectLst/>
                <a:latin typeface="Barlow" panose="00000500000000000000" pitchFamily="2" charset="0"/>
                <a:ea typeface="MS Mincho"/>
                <a:cs typeface="Tahoma" panose="020B0604030504040204" pitchFamily="34" charset="0"/>
              </a:rPr>
            </a:br>
            <a:r>
              <a:rPr lang="fr-FR" altLang="fr-FR" sz="1200" dirty="0">
                <a:effectLst/>
                <a:latin typeface="Barlow" panose="00000500000000000000" pitchFamily="2" charset="0"/>
                <a:ea typeface="MS Mincho"/>
                <a:cs typeface="Tahoma" panose="020B0604030504040204" pitchFamily="34" charset="0"/>
              </a:rPr>
              <a:t> portes ouvertes !</a:t>
            </a:r>
            <a:endParaRPr lang="fr-FR" altLang="fr-FR" sz="1200" dirty="0">
              <a:effectLst/>
              <a:latin typeface="Times New Roman" panose="02020603050405020304" pitchFamily="18" charset="0"/>
              <a:ea typeface="MS Mincho"/>
            </a:endParaRPr>
          </a:p>
          <a:p>
            <a:pPr algn="ctr">
              <a:spcAft>
                <a:spcPts val="0"/>
              </a:spcAft>
            </a:pPr>
            <a:r>
              <a:rPr lang="fr-FR" altLang="fr-FR" sz="1400" b="1" dirty="0">
                <a:effectLst/>
                <a:latin typeface="Barlow" panose="00000500000000000000" pitchFamily="2" charset="0"/>
                <a:ea typeface="MS Mincho"/>
              </a:rPr>
              <a:t> </a:t>
            </a:r>
            <a:endParaRPr lang="fr-FR" altLang="fr-FR" sz="1200" dirty="0">
              <a:effectLst/>
              <a:latin typeface="Times New Roman" panose="02020603050405020304" pitchFamily="18" charset="0"/>
              <a:ea typeface="MS Mincho"/>
            </a:endParaRPr>
          </a:p>
        </p:txBody>
      </p:sp>
      <p:graphicFrame>
        <p:nvGraphicFramePr>
          <p:cNvPr id="21" name="Tableau 20"/>
          <p:cNvGraphicFramePr>
            <a:graphicFrameLocks noGrp="1"/>
          </p:cNvGraphicFramePr>
          <p:nvPr>
            <p:extLst>
              <p:ext uri="{D42A27DB-BD31-4B8C-83A1-F6EECF244321}">
                <p14:modId xmlns:p14="http://schemas.microsoft.com/office/powerpoint/2010/main" val="2842818240"/>
              </p:ext>
            </p:extLst>
          </p:nvPr>
        </p:nvGraphicFramePr>
        <p:xfrm>
          <a:off x="1415022" y="673511"/>
          <a:ext cx="4583349" cy="1644015"/>
        </p:xfrm>
        <a:graphic>
          <a:graphicData uri="http://schemas.openxmlformats.org/drawingml/2006/table">
            <a:tbl>
              <a:tblPr firstRow="1" firstCol="1" bandRow="1">
                <a:tableStyleId>{F2DE63D5-997A-4646-A377-4702673A728D}</a:tableStyleId>
              </a:tblPr>
              <a:tblGrid>
                <a:gridCol w="3743191">
                  <a:extLst>
                    <a:ext uri="{9D8B030D-6E8A-4147-A177-3AD203B41FA5}">
                      <a16:colId xmlns:a16="http://schemas.microsoft.com/office/drawing/2014/main" val="2689853336"/>
                    </a:ext>
                  </a:extLst>
                </a:gridCol>
                <a:gridCol w="840158">
                  <a:extLst>
                    <a:ext uri="{9D8B030D-6E8A-4147-A177-3AD203B41FA5}">
                      <a16:colId xmlns:a16="http://schemas.microsoft.com/office/drawing/2014/main" val="1750399029"/>
                    </a:ext>
                  </a:extLst>
                </a:gridCol>
              </a:tblGrid>
              <a:tr h="0">
                <a:tc>
                  <a:txBody>
                    <a:bodyPr/>
                    <a:lstStyle/>
                    <a:p>
                      <a:pPr algn="ctr">
                        <a:spcAft>
                          <a:spcPts val="0"/>
                        </a:spcAft>
                      </a:pPr>
                      <a:r>
                        <a:rPr lang="fr-FR" altLang="fr-FR" sz="1000" b="0" dirty="0">
                          <a:effectLst/>
                          <a:latin typeface="Barlow" panose="00000500000000000000" pitchFamily="2" charset="0"/>
                        </a:rPr>
                        <a:t>Modules par semaine</a:t>
                      </a:r>
                      <a:endParaRPr lang="fr-FR" altLang="fr-FR" sz="1000" b="0" dirty="0">
                        <a:effectLst/>
                        <a:latin typeface="Barlow" panose="00000500000000000000" pitchFamily="2" charset="0"/>
                        <a:ea typeface="MS Mincho"/>
                      </a:endParaRPr>
                    </a:p>
                  </a:txBody>
                  <a:tcPr marL="68580" marR="68580" marT="0" marB="0"/>
                </a:tc>
                <a:tc>
                  <a:txBody>
                    <a:bodyPr/>
                    <a:lstStyle/>
                    <a:p>
                      <a:pPr algn="ctr">
                        <a:spcAft>
                          <a:spcPts val="0"/>
                        </a:spcAft>
                      </a:pPr>
                      <a:endParaRPr lang="fr-FR" altLang="fr-FR" sz="1000" b="0" dirty="0">
                        <a:effectLst/>
                        <a:latin typeface="Barlow" panose="00000500000000000000" pitchFamily="2" charset="0"/>
                        <a:ea typeface="MS Mincho"/>
                      </a:endParaRPr>
                    </a:p>
                  </a:txBody>
                  <a:tcPr marL="68580" marR="68580" marT="0" marB="0"/>
                </a:tc>
                <a:extLst>
                  <a:ext uri="{0D108BD9-81ED-4DB2-BD59-A6C34878D82A}">
                    <a16:rowId xmlns:a16="http://schemas.microsoft.com/office/drawing/2014/main" val="3818572158"/>
                  </a:ext>
                </a:extLst>
              </a:tr>
              <a:tr h="165735">
                <a:tc>
                  <a:txBody>
                    <a:bodyPr/>
                    <a:lstStyle/>
                    <a:p>
                      <a:pP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Découverte Professionnelle</a:t>
                      </a:r>
                      <a:endParaRPr lang="fr-FR" altLang="fr-FR" sz="1200" b="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5 H</a:t>
                      </a:r>
                      <a:endParaRPr lang="fr-FR" altLang="fr-FR" sz="1200" b="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2689141736"/>
                  </a:ext>
                </a:extLst>
              </a:tr>
              <a:tr h="165735">
                <a:tc>
                  <a:txBody>
                    <a:bodyPr/>
                    <a:lstStyle/>
                    <a:p>
                      <a:pP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Sciences et Technologies</a:t>
                      </a:r>
                      <a:endParaRPr lang="fr-FR" altLang="fr-FR" sz="1200" b="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3 H</a:t>
                      </a:r>
                      <a:endParaRPr lang="fr-FR" altLang="fr-FR" sz="1200" b="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227087020"/>
                  </a:ext>
                </a:extLst>
              </a:tr>
              <a:tr h="165735">
                <a:tc>
                  <a:txBody>
                    <a:bodyPr/>
                    <a:lstStyle/>
                    <a:p>
                      <a:pP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Langues Vivantes (Anglais - Allemand ou Espagnol)</a:t>
                      </a:r>
                      <a:endParaRPr lang="fr-FR" altLang="fr-FR" sz="1200" b="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5,5 H</a:t>
                      </a:r>
                      <a:endParaRPr lang="fr-FR" altLang="fr-FR" sz="1200" b="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3404753942"/>
                  </a:ext>
                </a:extLst>
              </a:tr>
              <a:tr h="165735">
                <a:tc>
                  <a:txBody>
                    <a:bodyPr/>
                    <a:lstStyle/>
                    <a:p>
                      <a:pPr>
                        <a:spcAft>
                          <a:spcPts val="0"/>
                        </a:spcAft>
                      </a:pPr>
                      <a:r>
                        <a:rPr lang="fr-FR" altLang="fr-FR" sz="1000" b="0" dirty="0">
                          <a:solidFill>
                            <a:srgbClr val="000000"/>
                          </a:solidFill>
                          <a:effectLst/>
                          <a:latin typeface="Barlow" panose="00000500000000000000" pitchFamily="2" charset="0"/>
                          <a:ea typeface="Times New Roman" panose="02020603050405020304" pitchFamily="18" charset="0"/>
                        </a:rPr>
                        <a:t>Français - Histoire-Géographie – Enseignement Moral et Civique</a:t>
                      </a:r>
                      <a:endParaRPr lang="fr-FR" altLang="fr-FR" sz="1200" b="0" dirty="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8 H</a:t>
                      </a:r>
                      <a:endParaRPr lang="fr-FR" altLang="fr-FR" sz="1200" b="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2987768070"/>
                  </a:ext>
                </a:extLst>
              </a:tr>
              <a:tr h="165735">
                <a:tc>
                  <a:txBody>
                    <a:bodyPr/>
                    <a:lstStyle/>
                    <a:p>
                      <a:pP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Mathématiques </a:t>
                      </a:r>
                      <a:endParaRPr lang="fr-FR" altLang="fr-FR" sz="1200" b="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4,5 H</a:t>
                      </a:r>
                      <a:endParaRPr lang="fr-FR" altLang="fr-FR" sz="1200" b="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1672097744"/>
                  </a:ext>
                </a:extLst>
              </a:tr>
              <a:tr h="165735">
                <a:tc>
                  <a:txBody>
                    <a:bodyPr/>
                    <a:lstStyle/>
                    <a:p>
                      <a:pP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Enseignements Artistiques</a:t>
                      </a:r>
                      <a:endParaRPr lang="fr-FR" altLang="fr-FR" sz="1200" b="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1 H</a:t>
                      </a:r>
                      <a:endParaRPr lang="fr-FR" altLang="fr-FR" sz="1200" b="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3599182335"/>
                  </a:ext>
                </a:extLst>
              </a:tr>
              <a:tr h="165735">
                <a:tc>
                  <a:txBody>
                    <a:bodyPr/>
                    <a:lstStyle/>
                    <a:p>
                      <a:pP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Education Physique et Sportive</a:t>
                      </a:r>
                      <a:endParaRPr lang="fr-FR" altLang="fr-FR" sz="1200" b="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dirty="0">
                          <a:solidFill>
                            <a:srgbClr val="000000"/>
                          </a:solidFill>
                          <a:effectLst/>
                          <a:latin typeface="Barlow" panose="00000500000000000000" pitchFamily="2" charset="0"/>
                          <a:ea typeface="Times New Roman" panose="02020603050405020304" pitchFamily="18" charset="0"/>
                        </a:rPr>
                        <a:t>3 H</a:t>
                      </a:r>
                      <a:endParaRPr lang="fr-FR" altLang="fr-FR" sz="1200" b="0" dirty="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1028674656"/>
                  </a:ext>
                </a:extLst>
              </a:tr>
              <a:tr h="165735">
                <a:tc>
                  <a:txBody>
                    <a:bodyPr/>
                    <a:lstStyle/>
                    <a:p>
                      <a:pP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Préparation à l’orientation</a:t>
                      </a:r>
                      <a:endParaRPr lang="fr-FR" altLang="fr-FR" sz="1200" b="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a:solidFill>
                            <a:srgbClr val="000000"/>
                          </a:solidFill>
                          <a:effectLst/>
                          <a:latin typeface="Barlow" panose="00000500000000000000" pitchFamily="2" charset="0"/>
                          <a:ea typeface="Times New Roman" panose="02020603050405020304" pitchFamily="18" charset="0"/>
                        </a:rPr>
                        <a:t>1 H</a:t>
                      </a:r>
                      <a:endParaRPr lang="fr-FR" altLang="fr-FR" sz="1200" b="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1526406754"/>
                  </a:ext>
                </a:extLst>
              </a:tr>
              <a:tr h="165735">
                <a:tc>
                  <a:txBody>
                    <a:bodyPr/>
                    <a:lstStyle/>
                    <a:p>
                      <a:pPr>
                        <a:spcAft>
                          <a:spcPts val="0"/>
                        </a:spcAft>
                      </a:pPr>
                      <a:r>
                        <a:rPr lang="fr-FR" altLang="fr-FR" sz="1000" b="0" dirty="0">
                          <a:solidFill>
                            <a:srgbClr val="000000"/>
                          </a:solidFill>
                          <a:effectLst/>
                          <a:latin typeface="Barlow" panose="00000500000000000000" pitchFamily="2" charset="0"/>
                          <a:ea typeface="Times New Roman" panose="02020603050405020304" pitchFamily="18" charset="0"/>
                        </a:rPr>
                        <a:t>Séquence d’observation et d’immersion / Stage </a:t>
                      </a:r>
                      <a:endParaRPr lang="fr-FR" altLang="fr-FR" sz="1200" b="0" dirty="0">
                        <a:effectLst/>
                        <a:latin typeface="Barlow" panose="00000500000000000000" pitchFamily="2" charset="0"/>
                        <a:ea typeface="MS Mincho"/>
                      </a:endParaRPr>
                    </a:p>
                  </a:txBody>
                  <a:tcPr marL="68580" marR="68580" marT="0" marB="0" anchor="ctr"/>
                </a:tc>
                <a:tc>
                  <a:txBody>
                    <a:bodyPr/>
                    <a:lstStyle/>
                    <a:p>
                      <a:pPr algn="ctr">
                        <a:spcAft>
                          <a:spcPts val="0"/>
                        </a:spcAft>
                      </a:pPr>
                      <a:r>
                        <a:rPr lang="fr-FR" altLang="fr-FR" sz="1000" b="0" dirty="0">
                          <a:solidFill>
                            <a:srgbClr val="000000"/>
                          </a:solidFill>
                          <a:effectLst/>
                          <a:latin typeface="Barlow" panose="00000500000000000000" pitchFamily="2" charset="0"/>
                          <a:ea typeface="Times New Roman" panose="02020603050405020304" pitchFamily="18" charset="0"/>
                        </a:rPr>
                        <a:t>4 semaines</a:t>
                      </a:r>
                      <a:endParaRPr lang="fr-FR" altLang="fr-FR" sz="1200" b="0" dirty="0">
                        <a:effectLst/>
                        <a:latin typeface="Barlow" panose="00000500000000000000" pitchFamily="2" charset="0"/>
                        <a:ea typeface="MS Mincho"/>
                      </a:endParaRPr>
                    </a:p>
                  </a:txBody>
                  <a:tcPr marL="68580" marR="68580" marT="0" marB="0" anchor="ctr"/>
                </a:tc>
                <a:extLst>
                  <a:ext uri="{0D108BD9-81ED-4DB2-BD59-A6C34878D82A}">
                    <a16:rowId xmlns:a16="http://schemas.microsoft.com/office/drawing/2014/main" val="1001220389"/>
                  </a:ext>
                </a:extLst>
              </a:tr>
            </a:tbl>
          </a:graphicData>
        </a:graphic>
      </p:graphicFrame>
    </p:spTree>
    <p:extLst>
      <p:ext uri="{BB962C8B-B14F-4D97-AF65-F5344CB8AC3E}">
        <p14:creationId xmlns:p14="http://schemas.microsoft.com/office/powerpoint/2010/main" val="315147694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697</Words>
  <Application>Microsoft Office PowerPoint</Application>
  <PresentationFormat>Personnalisé</PresentationFormat>
  <Paragraphs>82</Paragraphs>
  <Slides>2</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vt:i4>
      </vt:variant>
    </vt:vector>
  </HeadingPairs>
  <TitlesOfParts>
    <vt:vector size="14" baseType="lpstr">
      <vt:lpstr>MS Mincho</vt:lpstr>
      <vt:lpstr>Arial</vt:lpstr>
      <vt:lpstr>Arial Narrow</vt:lpstr>
      <vt:lpstr>Barlow</vt:lpstr>
      <vt:lpstr>Calibri</vt:lpstr>
      <vt:lpstr>Calibri Light</vt:lpstr>
      <vt:lpstr>Cambria</vt:lpstr>
      <vt:lpstr>Tahoma</vt:lpstr>
      <vt:lpstr>Times New Roman</vt:lpstr>
      <vt:lpstr>Verdana</vt:lpstr>
      <vt:lpstr>Wingdings</vt:lpstr>
      <vt:lpstr>Thème Office</vt:lpstr>
      <vt:lpstr>Présentation PowerPoint</vt:lpstr>
      <vt:lpstr>Présentation PowerPoint</vt:lpstr>
    </vt:vector>
  </TitlesOfParts>
  <Company>A.S.I.A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LEFRANC Aurélien - Secrétariat inscriptions</dc:creator>
  <cp:lastModifiedBy>LEFRANC Aurélien - Secrétariat inscriptions</cp:lastModifiedBy>
  <cp:revision>29</cp:revision>
  <cp:lastPrinted>2023-11-20T09:30:16Z</cp:lastPrinted>
  <dcterms:created xsi:type="dcterms:W3CDTF">2022-01-12T09:03:47Z</dcterms:created>
  <dcterms:modified xsi:type="dcterms:W3CDTF">2023-11-20T09:31:30Z</dcterms:modified>
</cp:coreProperties>
</file>