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SON Charline" initials="MC" lastIdx="1" clrIdx="0">
    <p:extLst>
      <p:ext uri="{19B8F6BF-5375-455C-9EA6-DF929625EA0E}">
        <p15:presenceInfo xmlns:p15="http://schemas.microsoft.com/office/powerpoint/2012/main" userId="MASSON Charli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1"/>
    <a:srgbClr val="B60E7F"/>
    <a:srgbClr val="9E9B9D"/>
    <a:srgbClr val="9E9C9D"/>
    <a:srgbClr val="F9B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numCol="1" anchor="b"/>
          <a:lstStyle>
            <a:lvl1pPr algn="ctr"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 numCol="1"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alt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754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220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85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534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numCol="1" anchor="b"/>
          <a:lstStyle>
            <a:lvl1pPr>
              <a:defRPr sz="4960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 numCol="1"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560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9845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numCol="1"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 numCol="1"/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559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542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550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 numCol="1"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9274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numCol="1" anchor="b"/>
          <a:lstStyle>
            <a:lvl1pPr>
              <a:defRPr sz="2645"/>
            </a:lvl1pPr>
          </a:lstStyle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numCol="1"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alt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 numCol="1"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alt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92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r-FR" alt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1655-6513-42D5-BED6-9F4458CC79FF}" type="datetimeFigureOut">
              <a:rPr lang="fr-FR" altLang="fr-FR" smtClean="0"/>
              <a:t>09/11/2023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AC93-7382-4073-B9A4-7F914B76275A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183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66160D5-0778-4046-9D98-235C86AF2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-100362"/>
            <a:ext cx="7559040" cy="10689336"/>
          </a:xfrm>
          <a:prstGeom prst="rect">
            <a:avLst/>
          </a:prstGeom>
        </p:spPr>
      </p:pic>
      <p:sp>
        <p:nvSpPr>
          <p:cNvPr id="5" name="Zone de texte 2"/>
          <p:cNvSpPr txBox="1">
            <a:spLocks noChangeArrowheads="1"/>
          </p:cNvSpPr>
          <p:nvPr/>
        </p:nvSpPr>
        <p:spPr>
          <a:xfrm>
            <a:off x="233720" y="3474720"/>
            <a:ext cx="7143750" cy="602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Ce diplômé… Qui est-il ? </a:t>
            </a:r>
            <a:endParaRPr lang="fr-FR" altLang="fr-FR" sz="1000" dirty="0">
              <a:effectLst/>
              <a:latin typeface="Balow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Ce professionnel exerce ses fonctions auprès de personnes en situation temporaire ou permanente de dépendance en structures collectives ou association d'aide à domicile.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Ses interventions s’inscrivent dans le cadre d’une approche globale de la personne et en étroite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collaboration avec  les professionnels de la santé, les travailleurs sociaux, les partenaires institutionnels.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Il exerce auprès de ces personnes des activités de soins d’hygiène et de confort, d’aide aux actes de la vie quotidienne, de maintien de la vie sociale. Il est également amené à exercer, au sein de l’établissement employeur, des activités de promotion de la santé en lien avec le projet de l’établissement, et participe à des activités de gestion.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fr-FR" altLang="fr-FR" sz="7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Pour quels secteurs d’activité ?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just"/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Il travaille au sein d’établissements sanitaires, sociaux et médicosociaux.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Assistant en soins et en santé communautaire,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Accompagnant de personnes fragilisées, de personnes en situation de handicap,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Maîtresse de maison, gouvernante,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Responsable hébergement,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Responsable de petites unités en domicile collectif,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Intervenant en structures d’accueil de la petite enfance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 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</a:rPr>
              <a:t>Le BAC PRO c’est quoi ?  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Une formation de 3 ans axée sur une </a:t>
            </a:r>
            <a:r>
              <a:rPr lang="fr-FR" altLang="fr-FR" sz="1000" u="sng" dirty="0">
                <a:effectLst/>
                <a:latin typeface="Barlow" panose="00000500000000000000" pitchFamily="2" charset="0"/>
                <a:ea typeface="MS Mincho"/>
              </a:rPr>
              <a:t>spécialité choisie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 (il y en a environ 90)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22 semaines en milieu professionnel qui sont à valider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Des CCF (Contrôle en Cours de Formation)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Une formation S.S.T. (Sauveteur Secouriste du Travail)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Une formation à la PRAPSS (Prévention des Risques liée à l’Activité Physique dans le secteur Sanitaire et Social)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Le Bac Pro au bout de 3 ans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L’obtention du diplôme est conditionnée à la moyenne de 10/20 mais il faut </a:t>
            </a:r>
            <a:r>
              <a:rPr lang="fr-FR" altLang="fr-FR" sz="1000" u="sng" dirty="0">
                <a:effectLst/>
                <a:latin typeface="Barlow" panose="00000500000000000000" pitchFamily="2" charset="0"/>
                <a:ea typeface="MS Mincho"/>
              </a:rPr>
              <a:t>au moins 10/20 en enseignement   professionnel                                                                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 </a:t>
            </a:r>
          </a:p>
          <a:p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Un oral de rattrapage est prévu pour les jeunes qui ont entre 08 et 10/20.	</a:t>
            </a:r>
          </a:p>
          <a:p>
            <a:endParaRPr lang="fr-FR" altLang="fr-FR" sz="700" b="1" dirty="0">
              <a:solidFill>
                <a:srgbClr val="B60E7F"/>
              </a:solidFill>
              <a:effectLst/>
              <a:latin typeface="Barlow" panose="00000500000000000000" pitchFamily="2" charset="0"/>
              <a:ea typeface="MS Mincho"/>
              <a:cs typeface="Times New Roman" panose="02020603050405020304" pitchFamily="18" charset="0"/>
            </a:endParaRPr>
          </a:p>
          <a:p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  <a:cs typeface="Times New Roman" panose="02020603050405020304" pitchFamily="18" charset="0"/>
              </a:rPr>
              <a:t>Que faire après le BAC PRO ?                                                                  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Pour les meilleurs, une entrée en école spécialisée (Infirmiers…)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Un BTS et plus particulièrement en : </a:t>
            </a:r>
            <a:r>
              <a:rPr lang="fr-FR" altLang="fr-FR" sz="1000" b="1" dirty="0">
                <a:effectLst/>
                <a:latin typeface="Barlow" panose="00000500000000000000" pitchFamily="2" charset="0"/>
                <a:ea typeface="MS Mincho"/>
              </a:rPr>
              <a:t>SP3S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 : Services et Prestations des Secteurs Sanitaire &amp; Social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Aide-Soignant (dossier et entretien)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Auxiliaire de Puériculture (dossier et entretien)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Accompagnant Educatif et Social (dossier)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Formations complémentaires (aide à domicile)</a:t>
            </a: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</a:rPr>
              <a:t>Sinon vie active sachant que les 22 semaines de formation en milieu professionnel favoriseront une </a:t>
            </a:r>
            <a:r>
              <a:rPr lang="fr-FR" altLang="fr-FR" sz="1000" dirty="0">
                <a:effectLst/>
                <a:latin typeface="Balow"/>
                <a:ea typeface="MS Mincho"/>
              </a:rPr>
              <a:t>embauche.</a:t>
            </a:r>
          </a:p>
          <a:p>
            <a:endParaRPr lang="fr-FR" altLang="fr-FR" sz="1200" b="1" dirty="0">
              <a:solidFill>
                <a:srgbClr val="B60E7F"/>
              </a:solidFill>
              <a:effectLst/>
              <a:latin typeface="Balow"/>
              <a:ea typeface="MS Mincho"/>
            </a:endParaRPr>
          </a:p>
          <a:p>
            <a:pPr marL="457200" algn="just">
              <a:spcAft>
                <a:spcPts val="0"/>
              </a:spcAft>
            </a:pPr>
            <a:r>
              <a:rPr lang="fr-FR" altLang="fr-FR" sz="1000" i="1" dirty="0">
                <a:solidFill>
                  <a:srgbClr val="0070C0"/>
                </a:solidFill>
                <a:effectLst/>
                <a:latin typeface="Balow"/>
                <a:ea typeface="MS Mincho"/>
              </a:rPr>
              <a:t> </a:t>
            </a:r>
            <a:endParaRPr lang="fr-FR" altLang="fr-FR" sz="1000" dirty="0">
              <a:effectLst/>
              <a:latin typeface="Balow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fr-FR" altLang="fr-FR" sz="1000" i="1" dirty="0">
                <a:solidFill>
                  <a:srgbClr val="0070C0"/>
                </a:solidFill>
                <a:effectLst/>
                <a:latin typeface="Balow"/>
                <a:ea typeface="MS Mincho"/>
              </a:rPr>
              <a:t> </a:t>
            </a:r>
            <a:endParaRPr lang="fr-FR" altLang="fr-FR" sz="1000" dirty="0">
              <a:effectLst/>
              <a:latin typeface="Balow"/>
              <a:ea typeface="MS Mincho"/>
            </a:endParaRPr>
          </a:p>
        </p:txBody>
      </p:sp>
      <p:sp>
        <p:nvSpPr>
          <p:cNvPr id="7" name="Zone de texte 5"/>
          <p:cNvSpPr txBox="1"/>
          <p:nvPr/>
        </p:nvSpPr>
        <p:spPr>
          <a:xfrm>
            <a:off x="233720" y="9618706"/>
            <a:ext cx="3533775" cy="855980"/>
          </a:xfrm>
          <a:prstGeom prst="rect">
            <a:avLst/>
          </a:prstGeom>
          <a:solidFill>
            <a:srgbClr val="B60E7F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200" b="1" dirty="0">
                <a:solidFill>
                  <a:srgbClr val="FFFFFF"/>
                </a:solidFill>
                <a:highlight>
                  <a:srgbClr val="B60E7F"/>
                </a:highlight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Vous accompagner dans votre choix… ?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highlight>
                  <a:srgbClr val="B60E7F"/>
                </a:highlight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Mme Hélène BERNARD </a:t>
            </a:r>
          </a:p>
          <a:p>
            <a:pPr algn="ctr"/>
            <a:r>
              <a:rPr lang="fr-FR" altLang="fr-FR" sz="1200" dirty="0">
                <a:solidFill>
                  <a:srgbClr val="FFFFFF"/>
                </a:solidFill>
                <a:highlight>
                  <a:srgbClr val="B60E7F"/>
                </a:highlight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Responsable Formations Lycée Professionnel</a:t>
            </a:r>
          </a:p>
          <a:p>
            <a:pPr algn="ctr">
              <a:spcAft>
                <a:spcPts val="0"/>
              </a:spcAft>
            </a:pPr>
            <a:r>
              <a:rPr lang="fr-FR" altLang="fr-FR" sz="1200" i="1" dirty="0">
                <a:solidFill>
                  <a:srgbClr val="FFFFFF"/>
                </a:solidFill>
                <a:highlight>
                  <a:srgbClr val="B60E7F"/>
                </a:highlight>
                <a:latin typeface="Barlow" panose="00000500000000000000" pitchFamily="2" charset="0"/>
                <a:ea typeface="MS Mincho"/>
              </a:rPr>
              <a:t>lp.direction@st-jo.com</a:t>
            </a:r>
            <a:r>
              <a:rPr lang="fr-FR" altLang="fr-FR" sz="1200" i="1" dirty="0">
                <a:solidFill>
                  <a:srgbClr val="FFFFFF"/>
                </a:solidFill>
                <a:effectLst/>
                <a:highlight>
                  <a:srgbClr val="B60E7F"/>
                </a:highlight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i="1" dirty="0">
              <a:effectLst/>
              <a:highlight>
                <a:srgbClr val="B60E7F"/>
              </a:highlight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i="1" dirty="0">
                <a:solidFill>
                  <a:srgbClr val="FFFFFF"/>
                </a:solidFill>
                <a:effectLst/>
                <a:highlight>
                  <a:srgbClr val="B60E7F"/>
                </a:highlight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100" dirty="0">
              <a:effectLst/>
              <a:highlight>
                <a:srgbClr val="B60E7F"/>
              </a:highlight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highlight>
                  <a:srgbClr val="B60E7F"/>
                </a:highlight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highlight>
                <a:srgbClr val="B60E7F"/>
              </a:highlight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Zone de texte 11"/>
          <p:cNvSpPr txBox="1"/>
          <p:nvPr/>
        </p:nvSpPr>
        <p:spPr>
          <a:xfrm>
            <a:off x="3767495" y="9618706"/>
            <a:ext cx="3535200" cy="855980"/>
          </a:xfrm>
          <a:prstGeom prst="rect">
            <a:avLst/>
          </a:prstGeom>
          <a:solidFill>
            <a:srgbClr val="004F91"/>
          </a:solidFill>
          <a:ln w="571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b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Plus d’informations, contacter :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M. Aurélien LEFRANC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Attaché de Direction – Admission</a:t>
            </a:r>
            <a:br>
              <a:rPr lang="fr-FR" altLang="fr-FR" sz="1200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</a:br>
            <a:r>
              <a:rPr lang="fr-FR" altLang="fr-FR" sz="1200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03 21 99 06 99 - inscriptions@st-jo.com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200" b="1" i="1" dirty="0">
                <a:solidFill>
                  <a:srgbClr val="FFFFFF"/>
                </a:solidFill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Barlow" panose="00000500000000000000" pitchFamily="2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1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6E773AE-C97A-4639-8D09-7DADF8439691}"/>
              </a:ext>
            </a:extLst>
          </p:cNvPr>
          <p:cNvSpPr txBox="1"/>
          <p:nvPr/>
        </p:nvSpPr>
        <p:spPr>
          <a:xfrm>
            <a:off x="2000607" y="2238269"/>
            <a:ext cx="4780377" cy="1446550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ctr"/>
            <a:r>
              <a:rPr lang="fr-FR" alt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BAC PRO </a:t>
            </a:r>
          </a:p>
          <a:p>
            <a:pPr algn="ctr"/>
            <a:r>
              <a:rPr lang="fr-FR" alt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ACCOMPAGNEMENT, SOINS &amp; SERVICES A LA PERSONNE</a:t>
            </a:r>
          </a:p>
          <a:p>
            <a:pPr algn="ctr"/>
            <a:r>
              <a:rPr lang="fr-FR" altLang="fr-FR" sz="2200" b="1" dirty="0">
                <a:solidFill>
                  <a:srgbClr val="1F497D"/>
                </a:solidFill>
                <a:latin typeface="Barlow Medium" panose="00000600000000000000" pitchFamily="2" charset="0"/>
                <a:ea typeface="MS Mincho"/>
                <a:cs typeface="Arial" panose="020B0604020202020204" pitchFamily="34" charset="0"/>
              </a:rPr>
              <a:t> - ASSP -</a:t>
            </a:r>
          </a:p>
        </p:txBody>
      </p:sp>
    </p:spTree>
    <p:extLst>
      <p:ext uri="{BB962C8B-B14F-4D97-AF65-F5344CB8AC3E}">
        <p14:creationId xmlns:p14="http://schemas.microsoft.com/office/powerpoint/2010/main" val="162280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4217D11-21F5-4F57-B4DB-AC0D3869CC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" y="1238"/>
            <a:ext cx="7559040" cy="10689336"/>
          </a:xfrm>
          <a:prstGeom prst="rect">
            <a:avLst/>
          </a:prstGeom>
        </p:spPr>
      </p:pic>
      <p:sp>
        <p:nvSpPr>
          <p:cNvPr id="4" name="Zone de texte 10"/>
          <p:cNvSpPr txBox="1"/>
          <p:nvPr/>
        </p:nvSpPr>
        <p:spPr>
          <a:xfrm>
            <a:off x="212725" y="77395"/>
            <a:ext cx="7134225" cy="7983939"/>
          </a:xfrm>
          <a:prstGeom prst="rect">
            <a:avLst/>
          </a:prstGeom>
          <a:noFill/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Une semaine de formation en classe de seconde  </a:t>
            </a: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FFC000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effectLst/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200" b="1" dirty="0">
                <a:solidFill>
                  <a:srgbClr val="B60E7F"/>
                </a:solidFill>
                <a:effectLst/>
                <a:latin typeface="Barlow" panose="00000500000000000000" pitchFamily="2" charset="0"/>
                <a:ea typeface="MS Mincho"/>
                <a:cs typeface="Calibri" panose="020F0502020204030204" pitchFamily="34" charset="0"/>
              </a:rPr>
              <a:t>Toujours vers l’entreprise…</a:t>
            </a:r>
            <a:endParaRPr lang="fr-FR" altLang="fr-FR" sz="1200" b="1" dirty="0">
              <a:solidFill>
                <a:srgbClr val="B60E7F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endParaRPr lang="fr-FR" altLang="fr-FR" sz="1200" b="1" dirty="0">
              <a:solidFill>
                <a:srgbClr val="B60E7F"/>
              </a:solidFill>
              <a:effectLst/>
              <a:latin typeface="Times New Roman" panose="02020603050405020304" pitchFamily="18" charset="0"/>
              <a:ea typeface="MS Mincho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Des stages …</a:t>
            </a:r>
            <a:endParaRPr lang="fr-FR" altLang="fr-FR" sz="1000" dirty="0">
              <a:latin typeface="Barlow" panose="00000500000000000000" pitchFamily="2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22 semaines de formation en milieu professionnel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Calibri" panose="020F0502020204030204" pitchFamily="34" charset="0"/>
              </a:rPr>
              <a:t>réparties sur les trois années de formation </a:t>
            </a: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sont des phases déterminantes.</a:t>
            </a:r>
            <a:endParaRPr lang="fr-FR" altLang="fr-FR" sz="1000" dirty="0">
              <a:latin typeface="Barlow" panose="00000500000000000000" pitchFamily="2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Elles permettent :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De développer des capacités d’autonomie et de responsabilité du futur professionnel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D’acquérir des compétences en situation professionnelle et en présence d’usagers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De développer des compétences de communication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De s’insérer dans des équipes de travail pluri professionnelles</a:t>
            </a:r>
            <a:endParaRPr lang="fr-FR" altLang="fr-FR" sz="1000" dirty="0">
              <a:effectLst/>
              <a:latin typeface="Barlow" panose="00000500000000000000" pitchFamily="2" charset="0"/>
              <a:ea typeface="MS Mincho"/>
            </a:endParaRPr>
          </a:p>
          <a:p>
            <a:pPr marL="800100" lvl="1" indent="-342900">
              <a:buFont typeface="Wingdings" panose="05000000000000000000" pitchFamily="2" charset="2"/>
              <a:buChar char=""/>
            </a:pPr>
            <a:r>
              <a:rPr lang="fr-FR" altLang="fr-FR" sz="1000" dirty="0">
                <a:effectLst/>
                <a:latin typeface="Barlow" panose="00000500000000000000" pitchFamily="2" charset="0"/>
                <a:ea typeface="MS Mincho"/>
                <a:cs typeface="Arial" panose="020B0604020202020204" pitchFamily="34" charset="0"/>
              </a:rPr>
              <a:t>De découvrir différents milieux de travail du secteur social et médico-social</a:t>
            </a:r>
          </a:p>
          <a:p>
            <a:pPr lvl="1"/>
            <a:endParaRPr lang="fr-FR" altLang="fr-FR" sz="1000" dirty="0">
              <a:latin typeface="Balow"/>
              <a:ea typeface="MS Mincho"/>
              <a:cs typeface="Arial" panose="020B0604020202020204" pitchFamily="34" charset="0"/>
            </a:endParaRPr>
          </a:p>
          <a:p>
            <a:pPr lvl="1" hangingPunct="0"/>
            <a:endParaRPr lang="fr-FR" altLang="fr-FR" sz="800" kern="1600" dirty="0">
              <a:latin typeface="Barlow" panose="00000500000000000000"/>
              <a:ea typeface="MS Mincho"/>
              <a:cs typeface="Arial" panose="020B0604020202020204" pitchFamily="34" charset="0"/>
            </a:endParaRPr>
          </a:p>
          <a:p>
            <a:pPr marL="0" lvl="1"/>
            <a:r>
              <a:rPr lang="fr-FR" altLang="fr-FR" sz="1200" b="1" dirty="0">
                <a:solidFill>
                  <a:srgbClr val="B12D85"/>
                </a:solidFill>
                <a:latin typeface="Barlow" panose="00000500000000000000" pitchFamily="2" charset="0"/>
                <a:ea typeface="MS Mincho"/>
              </a:rPr>
              <a:t>Quelques évènements de la section…</a:t>
            </a:r>
            <a:endParaRPr lang="fr-FR" altLang="fr-FR" sz="1200" dirty="0">
              <a:latin typeface="Barlow" panose="00000500000000000000" pitchFamily="2" charset="0"/>
              <a:ea typeface="MS Mincho"/>
            </a:endParaRPr>
          </a:p>
          <a:p>
            <a:pPr lvl="1"/>
            <a:endParaRPr lang="fr-FR" altLang="fr-FR" sz="1000" b="1" dirty="0">
              <a:solidFill>
                <a:srgbClr val="FFC000"/>
              </a:solidFill>
              <a:latin typeface="Balow"/>
              <a:ea typeface="MS Mincho"/>
              <a:cs typeface="Calibri" panose="020F0502020204030204" pitchFamily="34" charset="0"/>
            </a:endParaRP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altLang="fr-FR" sz="1000" dirty="0">
                <a:latin typeface="Barlow" panose="00000500000000000000" pitchFamily="2" charset="0"/>
                <a:ea typeface="MS Mincho"/>
              </a:rPr>
              <a:t>Intervention de professionnels de la santé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altLang="fr-FR" sz="1000" dirty="0">
                <a:latin typeface="Barlow" panose="00000500000000000000" pitchFamily="2" charset="0"/>
                <a:ea typeface="MS Mincho"/>
              </a:rPr>
              <a:t>Salon des métiers de la santé et du social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altLang="fr-FR" sz="1000" dirty="0">
                <a:latin typeface="Barlow" panose="00000500000000000000" pitchFamily="2" charset="0"/>
                <a:ea typeface="MS Mincho"/>
              </a:rPr>
              <a:t>Déplacement d’une journée en Angleterre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altLang="fr-FR" sz="1000" dirty="0">
                <a:latin typeface="Barlow" panose="00000500000000000000" pitchFamily="2" charset="0"/>
                <a:ea typeface="MS Mincho"/>
              </a:rPr>
              <a:t>Lycéens au cinéma en partenariat avec la région</a:t>
            </a:r>
          </a:p>
          <a:p>
            <a:pPr marL="4572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altLang="fr-FR" sz="1000" dirty="0">
                <a:latin typeface="Barlow" panose="00000500000000000000" pitchFamily="2" charset="0"/>
                <a:ea typeface="MS Mincho"/>
              </a:rPr>
              <a:t>Séances de sophrologie en Terminale</a:t>
            </a:r>
            <a:endParaRPr lang="fr-FR" altLang="fr-FR" sz="1000" b="1" dirty="0">
              <a:solidFill>
                <a:srgbClr val="FFC000"/>
              </a:solidFill>
              <a:latin typeface="Barlow" panose="00000500000000000000" pitchFamily="2" charset="0"/>
              <a:ea typeface="MS Mincho"/>
              <a:cs typeface="Calibri" panose="020F0502020204030204" pitchFamily="34" charset="0"/>
            </a:endParaRPr>
          </a:p>
          <a:p>
            <a:pPr marL="457200" indent="-228600">
              <a:lnSpc>
                <a:spcPct val="150000"/>
              </a:lnSpc>
              <a:buFont typeface="Wingdings"/>
              <a:buChar char="§"/>
            </a:pPr>
            <a:r>
              <a:rPr sz="1000" dirty="0" err="1">
                <a:latin typeface="Barlow"/>
              </a:rPr>
              <a:t>Visites</a:t>
            </a:r>
            <a:r>
              <a:rPr sz="1000" dirty="0">
                <a:latin typeface="Barlow"/>
              </a:rPr>
              <a:t> de structures </a:t>
            </a:r>
            <a:r>
              <a:rPr sz="1000" dirty="0" err="1">
                <a:latin typeface="Barlow"/>
              </a:rPr>
              <a:t>médical</a:t>
            </a:r>
            <a:r>
              <a:rPr lang="fr-FR" sz="1000" dirty="0">
                <a:latin typeface="Barlow"/>
              </a:rPr>
              <a:t>e</a:t>
            </a:r>
            <a:r>
              <a:rPr sz="1000" dirty="0">
                <a:latin typeface="Barlow"/>
              </a:rPr>
              <a:t>s et </a:t>
            </a:r>
            <a:r>
              <a:rPr sz="1000" dirty="0" err="1">
                <a:latin typeface="Barlow"/>
              </a:rPr>
              <a:t>médico</a:t>
            </a:r>
            <a:r>
              <a:rPr sz="1000" dirty="0">
                <a:latin typeface="Barlow"/>
              </a:rPr>
              <a:t>-social</a:t>
            </a:r>
            <a:r>
              <a:rPr lang="fr-FR" sz="1000">
                <a:latin typeface="Barlow"/>
              </a:rPr>
              <a:t>e</a:t>
            </a:r>
            <a:r>
              <a:rPr sz="1000">
                <a:latin typeface="Barlow"/>
              </a:rPr>
              <a:t>s</a:t>
            </a:r>
            <a:endParaRPr sz="1000" dirty="0">
              <a:latin typeface="Barlow"/>
            </a:endParaRPr>
          </a:p>
          <a:p>
            <a:pPr>
              <a:spcAft>
                <a:spcPts val="0"/>
              </a:spcAft>
            </a:pP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9" name="Zone de texte 2"/>
          <p:cNvSpPr txBox="1">
            <a:spLocks noChangeArrowheads="1"/>
          </p:cNvSpPr>
          <p:nvPr/>
        </p:nvSpPr>
        <p:spPr>
          <a:xfrm rot="21008813">
            <a:off x="561974" y="8258653"/>
            <a:ext cx="2454275" cy="1718310"/>
          </a:xfrm>
          <a:prstGeom prst="rect">
            <a:avLst/>
          </a:prstGeom>
          <a:noFill/>
          <a:ln w="25400" cap="flat" cmpd="sng" algn="ctr">
            <a:noFill/>
            <a:prstDash val="solid"/>
            <a:headEnd/>
            <a:tailEnd/>
          </a:ln>
          <a:effectLst/>
          <a:scene3d>
            <a:camera prst="orthographicFront">
              <a:rot lat="0" lon="21589234" rev="21588000"/>
            </a:camera>
            <a:lightRig rig="threePt" dir="t"/>
          </a:scene3d>
        </p:spPr>
        <p:txBody>
          <a:bodyPr rot="0" vert="horz" wrap="square" lIns="91440" tIns="45720" rIns="91440" bIns="45720" numCol="1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</a:t>
            </a:r>
            <a:br>
              <a:rPr lang="fr-FR" altLang="fr-FR" sz="1200" i="1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Venez nous rencontrer aux</a:t>
            </a:r>
            <a:b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</a:br>
            <a:r>
              <a:rPr lang="fr-FR" altLang="fr-FR" sz="1200" dirty="0">
                <a:effectLst/>
                <a:latin typeface="Barlow" panose="00000500000000000000" pitchFamily="2" charset="0"/>
                <a:ea typeface="MS Mincho"/>
                <a:cs typeface="Tahoma" panose="020B0604030504040204" pitchFamily="34" charset="0"/>
              </a:rPr>
              <a:t> portes ouvertes !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  <a:p>
            <a:pPr algn="ctr">
              <a:spcAft>
                <a:spcPts val="0"/>
              </a:spcAft>
            </a:pPr>
            <a:r>
              <a:rPr lang="fr-FR" altLang="fr-FR" sz="1400" b="1" dirty="0">
                <a:effectLst/>
                <a:latin typeface="Barlow" panose="00000500000000000000" pitchFamily="2" charset="0"/>
                <a:ea typeface="MS Mincho"/>
              </a:rPr>
              <a:t> </a:t>
            </a:r>
            <a:endParaRPr lang="fr-FR" altLang="fr-FR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7C43C5A-A52C-4824-A92E-5426972C61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748641"/>
              </p:ext>
            </p:extLst>
          </p:nvPr>
        </p:nvGraphicFramePr>
        <p:xfrm>
          <a:off x="1365884" y="482509"/>
          <a:ext cx="4827905" cy="2981325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4312285">
                  <a:extLst>
                    <a:ext uri="{9D8B030D-6E8A-4147-A177-3AD203B41FA5}">
                      <a16:colId xmlns:a16="http://schemas.microsoft.com/office/drawing/2014/main" val="3945240398"/>
                    </a:ext>
                  </a:extLst>
                </a:gridCol>
                <a:gridCol w="515620">
                  <a:extLst>
                    <a:ext uri="{9D8B030D-6E8A-4147-A177-3AD203B41FA5}">
                      <a16:colId xmlns:a16="http://schemas.microsoft.com/office/drawing/2014/main" val="20801904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15 H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668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08735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Français en </a:t>
                      </a:r>
                      <a:r>
                        <a:rPr lang="fr-FR" alt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06419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Enseignements Professionnels et Mathématiques-Sciences en </a:t>
                      </a:r>
                      <a:r>
                        <a:rPr lang="fr-FR" altLang="fr-FR" sz="1000" b="0" dirty="0" err="1">
                          <a:effectLst/>
                          <a:latin typeface="Barlow" panose="00000500000000000000" pitchFamily="2" charset="0"/>
                        </a:rPr>
                        <a:t>co</a:t>
                      </a:r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-intervention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34796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Prévention - Santé - Environnement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44365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Economie-Gestion ou Economie-Droit (selon la spécialité)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2145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</a:rPr>
                        <a:t>ENSEIGNEMENTS GENERAUX</a:t>
                      </a:r>
                      <a:endParaRPr lang="fr-FR" altLang="fr-FR" sz="1000" b="0" dirty="0">
                        <a:solidFill>
                          <a:schemeClr val="bg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solidFill>
                            <a:schemeClr val="bg1"/>
                          </a:solidFill>
                          <a:effectLst/>
                          <a:latin typeface="Barlow" panose="00000500000000000000" pitchFamily="2" charset="0"/>
                        </a:rPr>
                        <a:t>12 H</a:t>
                      </a:r>
                      <a:endParaRPr lang="fr-FR" altLang="fr-FR" sz="1000" b="0" dirty="0">
                        <a:solidFill>
                          <a:schemeClr val="bg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362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Français - Histoire-Géographie – Enseignement Moral et Civique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3,5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42970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Mathématiques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altLang="fr-FR" sz="1000" b="0" dirty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94071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Anglais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2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2896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Sciences Physiques et Chimiques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1,5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0358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Arts Appliqués et Cultures Artistiques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>
                          <a:effectLst/>
                          <a:latin typeface="Barlow" panose="00000500000000000000" pitchFamily="2" charset="0"/>
                        </a:rPr>
                        <a:t>1 H</a:t>
                      </a:r>
                      <a:endParaRPr lang="fr-FR" altLang="fr-FR" sz="1000" b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96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Education Physique et Sportive</a:t>
                      </a:r>
                      <a:endParaRPr lang="fr-FR" altLang="fr-FR" sz="1000" b="0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2,5 H</a:t>
                      </a:r>
                      <a:endParaRPr lang="fr-FR" altLang="fr-FR" sz="1000" b="0" dirty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1907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r>
                        <a:rPr lang="fr-FR" altLang="fr-FR" sz="1000" b="1" dirty="0">
                          <a:effectLst/>
                          <a:latin typeface="Barlow" panose="00000500000000000000" pitchFamily="2" charset="0"/>
                        </a:rPr>
                        <a:t>CONSOLIDATION, ACCOMPAGNEMENT PERSONNALISE ET</a:t>
                      </a:r>
                      <a:br>
                        <a:rPr lang="fr-FR" altLang="fr-FR" sz="1000" b="1" dirty="0">
                          <a:effectLst/>
                          <a:latin typeface="Barlow" panose="00000500000000000000" pitchFamily="2" charset="0"/>
                        </a:rPr>
                      </a:br>
                      <a:r>
                        <a:rPr lang="fr-FR" altLang="fr-FR" sz="1000" b="1" dirty="0">
                          <a:effectLst/>
                          <a:latin typeface="Barlow" panose="00000500000000000000" pitchFamily="2" charset="0"/>
                        </a:rPr>
                        <a:t> PREPARATION A L’ORIENTATION</a:t>
                      </a:r>
                      <a:endParaRPr lang="fr-FR" altLang="fr-FR" sz="1000" b="1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000" b="0" dirty="0">
                          <a:effectLst/>
                          <a:latin typeface="Barlow" panose="00000500000000000000" pitchFamily="2" charset="0"/>
                        </a:rPr>
                        <a:t>3H</a:t>
                      </a:r>
                      <a:endParaRPr lang="fr-FR" altLang="fr-FR" sz="1000" b="0" dirty="0"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9202058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r>
                        <a:rPr lang="fr-FR" altLang="fr-FR" sz="1000" b="1" dirty="0">
                          <a:effectLst/>
                          <a:latin typeface="Barlow" panose="00000500000000000000" pitchFamily="2" charset="0"/>
                        </a:rPr>
                        <a:t>FORMATION EN MILIEU PROFESSIONNEL:  6 SEMAINES</a:t>
                      </a:r>
                      <a:endParaRPr lang="fr-FR" altLang="fr-FR" sz="1000" b="1" dirty="0">
                        <a:solidFill>
                          <a:schemeClr val="tx1"/>
                        </a:solidFill>
                        <a:effectLst/>
                        <a:latin typeface="Barlow" panose="00000500000000000000" pitchFamily="2" charset="0"/>
                        <a:ea typeface="MS Mincho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 alt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974095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95146DA8-48F7-4250-9A88-4630B9729D27}"/>
              </a:ext>
            </a:extLst>
          </p:cNvPr>
          <p:cNvSpPr>
            <a:spLocks noChangeArrowheads="1"/>
          </p:cNvSpPr>
          <p:nvPr/>
        </p:nvSpPr>
        <p:spPr>
          <a:xfrm>
            <a:off x="1771650" y="3483773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514769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725</Words>
  <Application>Microsoft Office PowerPoint</Application>
  <PresentationFormat>Personnalisé</PresentationFormat>
  <Paragraphs>122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4" baseType="lpstr">
      <vt:lpstr>MS Mincho</vt:lpstr>
      <vt:lpstr>Arial</vt:lpstr>
      <vt:lpstr>Arial Narrow</vt:lpstr>
      <vt:lpstr>Balow</vt:lpstr>
      <vt:lpstr>Barlow</vt:lpstr>
      <vt:lpstr>Barlow Medium</vt:lpstr>
      <vt:lpstr>Calibri</vt:lpstr>
      <vt:lpstr>Calibri Light</vt:lpstr>
      <vt:lpstr>Tahoma</vt:lpstr>
      <vt:lpstr>Times New Roman</vt:lpstr>
      <vt:lpstr>Wingdings</vt:lpstr>
      <vt:lpstr>Thème Office</vt:lpstr>
      <vt:lpstr>Présentation PowerPoint</vt:lpstr>
      <vt:lpstr>Présentation PowerPoint</vt:lpstr>
    </vt:vector>
  </TitlesOfParts>
  <Company>A.S.I.A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LEFRANC Aurélien - Secrétariat inscriptions</dc:creator>
  <cp:lastModifiedBy>LEFRANC Aurélien - Secrétariat inscriptions</cp:lastModifiedBy>
  <cp:revision>37</cp:revision>
  <cp:lastPrinted>2023-11-09T08:32:18Z</cp:lastPrinted>
  <dcterms:created xsi:type="dcterms:W3CDTF">2022-01-12T09:03:47Z</dcterms:created>
  <dcterms:modified xsi:type="dcterms:W3CDTF">2023-11-09T09:38:20Z</dcterms:modified>
</cp:coreProperties>
</file>