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56" r:id="rId2"/>
    <p:sldId id="257" r:id="rId3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F91"/>
    <a:srgbClr val="E1E1E1"/>
    <a:srgbClr val="F9B000"/>
    <a:srgbClr val="9E9B9D"/>
    <a:srgbClr val="9E9C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0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numCol="1" anchor="b"/>
          <a:lstStyle>
            <a:lvl1pPr algn="ctr">
              <a:defRPr sz="4960"/>
            </a:lvl1pPr>
          </a:lstStyle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 numCol="1"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alt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20/11/2023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47540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20/11/2023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72206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 numCol="1"/>
          <a:lstStyle/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 numCol="1"/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20/11/2023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38503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20/11/2023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35342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numCol="1" anchor="b"/>
          <a:lstStyle>
            <a:lvl1pPr>
              <a:defRPr sz="4960"/>
            </a:lvl1pPr>
          </a:lstStyle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 numCol="1"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alt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20/11/2023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35605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 numCol="1"/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 numCol="1"/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20/11/2023</a:t>
            </a:fld>
            <a:endParaRPr lang="fr-FR" alt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98454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 numCol="1"/>
          <a:lstStyle/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numCol="1"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alt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 numCol="1"/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numCol="1"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alt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 numCol="1"/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20/11/2023</a:t>
            </a:fld>
            <a:endParaRPr lang="fr-FR" alt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8559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20/11/2023</a:t>
            </a:fld>
            <a:endParaRPr lang="fr-FR" alt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25429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20/11/2023</a:t>
            </a:fld>
            <a:endParaRPr lang="fr-FR" alt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0550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numCol="1" anchor="b"/>
          <a:lstStyle>
            <a:lvl1pPr>
              <a:defRPr sz="2645"/>
            </a:lvl1pPr>
          </a:lstStyle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 numCol="1"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 numCol="1"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alt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20/11/2023</a:t>
            </a:fld>
            <a:endParaRPr lang="fr-FR" alt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92744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numCol="1" anchor="b"/>
          <a:lstStyle>
            <a:lvl1pPr>
              <a:defRPr sz="2645"/>
            </a:lvl1pPr>
          </a:lstStyle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numCol="1"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alt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 numCol="1"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alt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20/11/2023</a:t>
            </a:fld>
            <a:endParaRPr lang="fr-FR" alt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39283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C1655-6513-42D5-BED6-9F4458CC79FF}" type="datetimeFigureOut">
              <a:rPr lang="fr-FR" altLang="fr-FR" smtClean="0"/>
              <a:t>20/11/2023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91836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475AF5F-F92E-45A8-A53A-3D50A4CDBE3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" y="1238"/>
            <a:ext cx="7559040" cy="10689336"/>
          </a:xfrm>
          <a:prstGeom prst="rect">
            <a:avLst/>
          </a:prstGeom>
        </p:spPr>
      </p:pic>
      <p:sp>
        <p:nvSpPr>
          <p:cNvPr id="5" name="Zone de texte 2"/>
          <p:cNvSpPr txBox="1">
            <a:spLocks noChangeArrowheads="1"/>
          </p:cNvSpPr>
          <p:nvPr/>
        </p:nvSpPr>
        <p:spPr>
          <a:xfrm>
            <a:off x="233720" y="3459364"/>
            <a:ext cx="7143750" cy="6300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numCol="1" anchor="t" anchorCtr="0">
            <a:noAutofit/>
          </a:bodyPr>
          <a:lstStyle/>
          <a:p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Ce diplômé…	Qui est-il ? </a:t>
            </a:r>
            <a:b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</a:br>
            <a:br>
              <a:rPr lang="fr-FR" altLang="fr-FR" sz="600" b="1" dirty="0"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</a:b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Les fonctions de ce professionnel se ramènent à trois grandes catégories d’activités :</a:t>
            </a:r>
            <a:endParaRPr lang="fr-FR" altLang="fr-FR" sz="1000" dirty="0">
              <a:effectLst/>
              <a:latin typeface="Barlow" panose="00000500000000000000" pitchFamily="2" charset="0"/>
              <a:ea typeface="MS Mincho"/>
            </a:endParaRP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L’accueil en entreprise, </a:t>
            </a:r>
            <a:r>
              <a:rPr lang="fr-FR" altLang="fr-FR" sz="1000" b="1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administration</a:t>
            </a: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 ou association qui consiste essentiellement à assurer l’accueil physique des visiteurs et l’accueil téléphonique, mais aussi tous les autres canaux.</a:t>
            </a:r>
            <a:endParaRPr lang="fr-FR" altLang="fr-FR" sz="1000" dirty="0">
              <a:effectLst/>
              <a:latin typeface="Barlow" panose="00000500000000000000" pitchFamily="2" charset="0"/>
              <a:ea typeface="MS Mincho"/>
            </a:endParaRP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L’accueil événementiel lié à des événements ponctuels (salons, congrès, séminaires, manifestations diverses)</a:t>
            </a:r>
            <a:endParaRPr lang="fr-FR" altLang="fr-FR" sz="1000" dirty="0">
              <a:effectLst/>
              <a:latin typeface="Barlow" panose="00000500000000000000" pitchFamily="2" charset="0"/>
              <a:ea typeface="MS Mincho"/>
            </a:endParaRP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L’accueil dans les transports (gares, aéroports, réseaux urbains) qui se caractérise par des missions d’information, de médiation et de gestion de flux</a:t>
            </a:r>
            <a:endParaRPr lang="fr-FR" altLang="fr-FR" sz="1000" dirty="0">
              <a:effectLst/>
              <a:latin typeface="Barlow" panose="00000500000000000000" pitchFamily="2" charset="0"/>
              <a:ea typeface="MS Mincho"/>
            </a:endParaRPr>
          </a:p>
          <a:p>
            <a:pPr algn="just"/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 En complément de ces activités, les personnes chargées de l’accueil sont amenées à réaliser des opérations commerciales, notamment la vente de services ou des opérations de secrétariat.</a:t>
            </a:r>
            <a:endParaRPr lang="fr-FR" altLang="fr-FR" sz="1000" dirty="0">
              <a:effectLst/>
              <a:latin typeface="Barlow" panose="00000500000000000000" pitchFamily="2" charset="0"/>
              <a:ea typeface="MS Mincho"/>
            </a:endParaRPr>
          </a:p>
          <a:p>
            <a:pPr>
              <a:spcAft>
                <a:spcPts val="0"/>
              </a:spcAft>
            </a:pPr>
            <a:endParaRPr lang="fr-FR" altLang="fr-FR" sz="1200" b="1" dirty="0">
              <a:solidFill>
                <a:srgbClr val="FFC000"/>
              </a:solidFill>
              <a:effectLst/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Pour quels secteurs d’activité ?				</a:t>
            </a:r>
            <a:b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</a:br>
            <a:endParaRPr lang="fr-FR" altLang="fr-FR" sz="600" dirty="0">
              <a:effectLst/>
              <a:latin typeface="Balow"/>
              <a:ea typeface="MS Mincho"/>
            </a:endParaRPr>
          </a:p>
          <a:p>
            <a:pPr marL="800100" lvl="1" indent="-342900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Banque/Assurance, immobilier</a:t>
            </a:r>
          </a:p>
          <a:p>
            <a:pPr marL="800100" lvl="1" indent="-342900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Services de santé : clinique, hôpital…</a:t>
            </a:r>
          </a:p>
          <a:p>
            <a:pPr marL="800100" lvl="1" indent="-342900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Tourisme/Hôtellerie</a:t>
            </a:r>
          </a:p>
          <a:p>
            <a:pPr marL="800100" lvl="1" indent="-342900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Culture (musée, office du tourisme…)</a:t>
            </a:r>
          </a:p>
          <a:p>
            <a:pPr marL="800100" lvl="1" indent="-342900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Transports collectifs</a:t>
            </a:r>
          </a:p>
          <a:p>
            <a:pPr marL="800100" lvl="1" indent="-342900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Accueil Grande distribution, SAV</a:t>
            </a:r>
          </a:p>
          <a:p>
            <a:pPr marL="800100" lvl="1" indent="-342900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Clinique vétérinaire</a:t>
            </a:r>
          </a:p>
          <a:p>
            <a:pPr algn="ctr">
              <a:spcAft>
                <a:spcPts val="0"/>
              </a:spcAft>
            </a:pPr>
            <a:endParaRPr lang="fr-FR" altLang="fr-FR" sz="1000" dirty="0"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</a:rPr>
              <a:t>Le BAC PRO c’est quoi ?  </a:t>
            </a:r>
            <a:br>
              <a:rPr lang="fr-FR" altLang="fr-FR" sz="1200" b="1" dirty="0">
                <a:solidFill>
                  <a:srgbClr val="FFC000"/>
                </a:solidFill>
                <a:effectLst/>
                <a:latin typeface="Balow"/>
                <a:ea typeface="MS Mincho"/>
              </a:rPr>
            </a:br>
            <a:endParaRPr lang="fr-FR" altLang="fr-FR" sz="500" b="1" dirty="0">
              <a:solidFill>
                <a:srgbClr val="FFC000"/>
              </a:solidFill>
              <a:effectLst/>
              <a:latin typeface="Balow"/>
              <a:ea typeface="MS Mincho"/>
            </a:endParaRP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Une formation de 3 ans axée sur une </a:t>
            </a:r>
            <a:r>
              <a:rPr lang="fr-FR" altLang="fr-FR" sz="1000" u="sng" dirty="0">
                <a:effectLst/>
                <a:latin typeface="Barlow" panose="00000500000000000000" pitchFamily="2" charset="0"/>
                <a:ea typeface="MS Mincho"/>
              </a:rPr>
              <a:t>spécialité choisie</a:t>
            </a: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 (il y en a environ 90)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22 semaines en milieu professionnel qui sont à valider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Des CCF (Contrôle en Cours de Formation)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Une certification intermédiaire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L’obtention du diplôme est conditionnée à la moyenne de 10/20 mais il faut </a:t>
            </a:r>
            <a:r>
              <a:rPr lang="fr-FR" altLang="fr-FR" sz="1000" u="sng" dirty="0">
                <a:effectLst/>
                <a:latin typeface="Barlow" panose="00000500000000000000" pitchFamily="2" charset="0"/>
                <a:ea typeface="MS Mincho"/>
              </a:rPr>
              <a:t>au moins 10/20 en enseignement   professionnel                                                                 </a:t>
            </a: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 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Un oral de rattrapage est prévu pour les jeunes qui ont entre 08 et 10</a:t>
            </a:r>
          </a:p>
          <a:p>
            <a:pPr marL="342900" lvl="0" indent="-342900" algn="just">
              <a:buFont typeface="Wingdings" panose="05000000000000000000" pitchFamily="2" charset="2"/>
              <a:buChar char=""/>
            </a:pPr>
            <a:endParaRPr lang="fr-FR" altLang="fr-FR" sz="1000" dirty="0">
              <a:latin typeface="Balow"/>
              <a:ea typeface="MS Mincho"/>
            </a:endParaRPr>
          </a:p>
          <a:p>
            <a:pPr lvl="0"/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</a:rPr>
              <a:t>Que faire après le BAC PRO ?	</a:t>
            </a:r>
            <a:r>
              <a:rPr lang="fr-FR" altLang="fr-FR" sz="1200" b="1" dirty="0">
                <a:solidFill>
                  <a:srgbClr val="FFC000"/>
                </a:solidFill>
                <a:effectLst/>
                <a:latin typeface="Balow"/>
                <a:ea typeface="MS Mincho"/>
              </a:rPr>
              <a:t> </a:t>
            </a:r>
            <a:br>
              <a:rPr lang="fr-FR" altLang="fr-FR" sz="1200" b="1" dirty="0">
                <a:solidFill>
                  <a:srgbClr val="FFC000"/>
                </a:solidFill>
                <a:effectLst/>
                <a:latin typeface="Balow"/>
                <a:ea typeface="MS Mincho"/>
              </a:rPr>
            </a:br>
            <a:endParaRPr lang="fr-FR" altLang="fr-FR" sz="400" b="1" dirty="0">
              <a:solidFill>
                <a:srgbClr val="FFC000"/>
              </a:solidFill>
              <a:effectLst/>
              <a:latin typeface="Barlow" panose="00000500000000000000" pitchFamily="2" charset="0"/>
              <a:ea typeface="MS Mincho"/>
            </a:endParaRPr>
          </a:p>
          <a:p>
            <a:pPr marL="800100" lvl="1" indent="-342900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Pour la majorité, un BTS et plus particulièrement en :</a:t>
            </a:r>
          </a:p>
          <a:p>
            <a:pPr marL="1257300" lvl="2" indent="-342900">
              <a:lnSpc>
                <a:spcPct val="115000"/>
              </a:lnSpc>
              <a:buFont typeface="Arial Narrow" panose="020B0606020202030204" pitchFamily="34" charset="0"/>
              <a:buChar char="-"/>
            </a:pPr>
            <a:r>
              <a:rPr lang="fr-FR" altLang="fr-FR" sz="1000" b="1" dirty="0">
                <a:effectLst/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COM</a:t>
            </a: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 : </a:t>
            </a:r>
            <a:r>
              <a:rPr lang="fr-FR" altLang="fr-FR" sz="1000" b="1" dirty="0">
                <a:effectLst/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C</a:t>
            </a: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ommunication – </a:t>
            </a:r>
            <a:r>
              <a:rPr lang="fr-FR" altLang="fr-FR" sz="1000" b="1" dirty="0">
                <a:effectLst/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Immobilier/Banque/Assurance</a:t>
            </a:r>
            <a:endParaRPr lang="fr-FR" altLang="fr-FR" sz="1000" dirty="0">
              <a:effectLst/>
              <a:latin typeface="Barlow" panose="00000500000000000000" pitchFamily="2" charset="0"/>
              <a:ea typeface="MS Mincho"/>
              <a:cs typeface="Times New Roman" panose="02020603050405020304" pitchFamily="18" charset="0"/>
            </a:endParaRPr>
          </a:p>
          <a:p>
            <a:pPr marL="1257300" lvl="2" indent="-342900">
              <a:lnSpc>
                <a:spcPct val="115000"/>
              </a:lnSpc>
              <a:buFont typeface="Arial Narrow" panose="020B0606020202030204" pitchFamily="34" charset="0"/>
              <a:buChar char="-"/>
            </a:pPr>
            <a:r>
              <a:rPr lang="fr-FR" altLang="fr-FR" sz="1000" b="1" dirty="0">
                <a:effectLst/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MCO</a:t>
            </a: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 : </a:t>
            </a:r>
            <a:r>
              <a:rPr lang="fr-FR" altLang="fr-FR" sz="1000" b="1" dirty="0">
                <a:effectLst/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M</a:t>
            </a: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anagement </a:t>
            </a:r>
            <a:r>
              <a:rPr lang="fr-FR" altLang="fr-FR" sz="1000" b="1" dirty="0">
                <a:effectLst/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C</a:t>
            </a: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ommercial </a:t>
            </a:r>
            <a:r>
              <a:rPr lang="fr-FR" altLang="fr-FR" sz="1000" b="1" dirty="0">
                <a:effectLst/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O</a:t>
            </a: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pérationnel / Assistant PME/PMI</a:t>
            </a:r>
          </a:p>
          <a:p>
            <a:pPr marL="1257300" lvl="2" indent="-342900">
              <a:lnSpc>
                <a:spcPct val="115000"/>
              </a:lnSpc>
              <a:buFont typeface="Arial Narrow" panose="020B0606020202030204" pitchFamily="34" charset="0"/>
              <a:buChar char="-"/>
            </a:pPr>
            <a:r>
              <a:rPr lang="fr-FR" altLang="fr-FR" sz="1000" b="1" dirty="0">
                <a:effectLst/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NDRC : </a:t>
            </a: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Négociation et Digitalisation de la Relation Client</a:t>
            </a:r>
          </a:p>
          <a:p>
            <a:pPr marL="1257300" lvl="2" indent="-342900">
              <a:lnSpc>
                <a:spcPct val="115000"/>
              </a:lnSpc>
              <a:buFont typeface="Arial Narrow" panose="020B0606020202030204" pitchFamily="34" charset="0"/>
              <a:buChar char="-"/>
            </a:pPr>
            <a:r>
              <a:rPr lang="fr-FR" altLang="fr-FR" sz="1000" b="1" dirty="0">
                <a:effectLst/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CG     :</a:t>
            </a: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 Comptabilité Gestion</a:t>
            </a:r>
          </a:p>
          <a:p>
            <a:pPr marL="1257300" lvl="2" indent="-342900">
              <a:lnSpc>
                <a:spcPct val="115000"/>
              </a:lnSpc>
              <a:buFont typeface="Arial Narrow" panose="020B0606020202030204" pitchFamily="34" charset="0"/>
              <a:buChar char="-"/>
            </a:pPr>
            <a:r>
              <a:rPr lang="fr-FR" altLang="fr-FR" sz="1000" b="1" dirty="0">
                <a:effectLst/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PME en alternance : </a:t>
            </a: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Gestion de la PME</a:t>
            </a:r>
          </a:p>
          <a:p>
            <a:pPr marL="800100" lvl="1" indent="-342900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Sinon vie active sachant que les 22 semaines de formation en milieu professionnel favoriseront une embauche.</a:t>
            </a:r>
          </a:p>
          <a:p>
            <a:pPr algn="just">
              <a:spcAft>
                <a:spcPts val="0"/>
              </a:spcAft>
            </a:pPr>
            <a:r>
              <a:rPr lang="fr-FR" altLang="fr-FR" sz="1000" i="1" dirty="0">
                <a:solidFill>
                  <a:srgbClr val="0070C0"/>
                </a:solidFill>
                <a:effectLst/>
                <a:latin typeface="Balow"/>
                <a:ea typeface="MS Mincho"/>
              </a:rPr>
              <a:t> </a:t>
            </a:r>
            <a:endParaRPr lang="fr-FR" altLang="fr-FR" sz="1000" dirty="0">
              <a:effectLst/>
              <a:latin typeface="Balow"/>
              <a:ea typeface="MS Mincho"/>
            </a:endParaRPr>
          </a:p>
        </p:txBody>
      </p:sp>
      <p:sp>
        <p:nvSpPr>
          <p:cNvPr id="7" name="Zone de texte 5"/>
          <p:cNvSpPr txBox="1"/>
          <p:nvPr/>
        </p:nvSpPr>
        <p:spPr>
          <a:xfrm>
            <a:off x="246062" y="9759455"/>
            <a:ext cx="3533775" cy="855980"/>
          </a:xfrm>
          <a:prstGeom prst="rect">
            <a:avLst/>
          </a:prstGeom>
          <a:solidFill>
            <a:srgbClr val="F9B000"/>
          </a:solidFill>
          <a:ln w="571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altLang="fr-FR" sz="1200" b="1" dirty="0">
                <a:solidFill>
                  <a:srgbClr val="FFFFFF"/>
                </a:solidFill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Vous accompagner dans votre choix… ?</a:t>
            </a:r>
          </a:p>
          <a:p>
            <a:pPr algn="ctr"/>
            <a:r>
              <a:rPr lang="fr-FR" altLang="fr-FR" sz="1200" dirty="0">
                <a:solidFill>
                  <a:srgbClr val="FFFFFF"/>
                </a:solidFill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Mme Hélène BERNARD </a:t>
            </a:r>
          </a:p>
          <a:p>
            <a:pPr algn="ctr"/>
            <a:r>
              <a:rPr lang="fr-FR" altLang="fr-FR" sz="1200" dirty="0">
                <a:solidFill>
                  <a:srgbClr val="FFFFFF"/>
                </a:solidFill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Responsable Formations Lycée Professionnel</a:t>
            </a:r>
          </a:p>
          <a:p>
            <a:pPr algn="ctr"/>
            <a:r>
              <a:rPr lang="fr-FR" altLang="fr-FR" sz="1200" i="1" dirty="0">
                <a:solidFill>
                  <a:srgbClr val="FFFFFF"/>
                </a:solidFill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lp.direction@st-jo.com </a:t>
            </a:r>
          </a:p>
          <a:p>
            <a:pPr algn="ctr"/>
            <a:r>
              <a:rPr lang="fr-FR" altLang="fr-FR" sz="1100" b="1" i="1" dirty="0">
                <a:solidFill>
                  <a:srgbClr val="FFFFFF"/>
                </a:solidFill>
                <a:effectLst/>
                <a:latin typeface="Barlow" panose="00000500000000000000" pitchFamily="2" charset="0"/>
                <a:ea typeface="MS Mincho"/>
              </a:rPr>
              <a:t> </a:t>
            </a:r>
            <a:endParaRPr lang="fr-FR" altLang="fr-FR" sz="1100" dirty="0">
              <a:effectLst/>
              <a:latin typeface="Barlow" panose="00000500000000000000" pitchFamily="2" charset="0"/>
              <a:ea typeface="MS Mincho"/>
            </a:endParaRPr>
          </a:p>
          <a:p>
            <a:pPr algn="ctr">
              <a:spcAft>
                <a:spcPts val="0"/>
              </a:spcAft>
            </a:pPr>
            <a:r>
              <a:rPr lang="fr-FR" altLang="fr-FR" sz="1100" b="1" dirty="0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MS Mincho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8" name="Zone de texte 11"/>
          <p:cNvSpPr txBox="1"/>
          <p:nvPr/>
        </p:nvSpPr>
        <p:spPr>
          <a:xfrm>
            <a:off x="3767495" y="9759455"/>
            <a:ext cx="3535200" cy="855980"/>
          </a:xfrm>
          <a:prstGeom prst="rect">
            <a:avLst/>
          </a:prstGeom>
          <a:solidFill>
            <a:srgbClr val="004F91"/>
          </a:solidFill>
          <a:ln w="571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altLang="fr-FR" sz="1200" b="1" dirty="0">
                <a:solidFill>
                  <a:srgbClr val="FFFFFF"/>
                </a:solidFill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Plus d’informations, contacter :</a:t>
            </a:r>
            <a:endParaRPr lang="fr-FR" altLang="fr-FR" sz="1200" dirty="0">
              <a:effectLst/>
              <a:latin typeface="Barlow" panose="00000500000000000000" pitchFamily="2" charset="0"/>
              <a:ea typeface="MS Mincho"/>
            </a:endParaRPr>
          </a:p>
          <a:p>
            <a:pPr algn="ctr">
              <a:spcAft>
                <a:spcPts val="0"/>
              </a:spcAft>
            </a:pPr>
            <a:r>
              <a:rPr lang="fr-FR" altLang="fr-FR" sz="1200" dirty="0">
                <a:solidFill>
                  <a:srgbClr val="FFFFFF"/>
                </a:solidFill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M. Aurélien LEFRANC</a:t>
            </a:r>
            <a:br>
              <a:rPr lang="fr-FR" altLang="fr-FR" sz="1200" dirty="0">
                <a:solidFill>
                  <a:srgbClr val="FFFFFF"/>
                </a:solidFill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</a:br>
            <a:r>
              <a:rPr lang="fr-FR" altLang="fr-FR" sz="1200" dirty="0">
                <a:solidFill>
                  <a:srgbClr val="FFFFFF"/>
                </a:solidFill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Attaché de Direction – Admission</a:t>
            </a:r>
            <a:br>
              <a:rPr lang="fr-FR" altLang="fr-FR" sz="1200" dirty="0">
                <a:solidFill>
                  <a:srgbClr val="FFFFFF"/>
                </a:solidFill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</a:br>
            <a:r>
              <a:rPr lang="fr-FR" altLang="fr-FR" sz="1200" i="1" dirty="0">
                <a:solidFill>
                  <a:srgbClr val="FFFFFF"/>
                </a:solidFill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03 21 99 06 99 - inscriptions@st-jo.com</a:t>
            </a:r>
            <a:endParaRPr lang="fr-FR" altLang="fr-FR" sz="1200" dirty="0">
              <a:effectLst/>
              <a:latin typeface="Barlow" panose="00000500000000000000" pitchFamily="2" charset="0"/>
              <a:ea typeface="MS Mincho"/>
            </a:endParaRPr>
          </a:p>
          <a:p>
            <a:pPr algn="ctr">
              <a:spcAft>
                <a:spcPts val="0"/>
              </a:spcAft>
            </a:pPr>
            <a:r>
              <a:rPr lang="fr-FR" altLang="fr-FR" sz="1200" b="1" i="1" dirty="0">
                <a:solidFill>
                  <a:srgbClr val="FFFFFF"/>
                </a:solidFill>
                <a:effectLst/>
                <a:latin typeface="Barlow" panose="00000500000000000000" pitchFamily="2" charset="0"/>
                <a:ea typeface="MS Mincho"/>
              </a:rPr>
              <a:t> </a:t>
            </a:r>
            <a:endParaRPr lang="fr-FR" altLang="fr-FR" sz="1200" dirty="0">
              <a:effectLst/>
              <a:latin typeface="Barlow" panose="00000500000000000000" pitchFamily="2" charset="0"/>
              <a:ea typeface="MS Mincho"/>
            </a:endParaRPr>
          </a:p>
          <a:p>
            <a:pPr algn="ctr">
              <a:spcAft>
                <a:spcPts val="0"/>
              </a:spcAft>
            </a:pPr>
            <a:r>
              <a:rPr lang="fr-FR" altLang="fr-FR" sz="1100" b="1" dirty="0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MS Mincho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50DFC85-3D58-49B0-A968-FD0EEAC29729}"/>
              </a:ext>
            </a:extLst>
          </p:cNvPr>
          <p:cNvSpPr txBox="1"/>
          <p:nvPr/>
        </p:nvSpPr>
        <p:spPr>
          <a:xfrm>
            <a:off x="1890879" y="2351367"/>
            <a:ext cx="377791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200" b="1" dirty="0">
                <a:solidFill>
                  <a:srgbClr val="1F497D"/>
                </a:solidFill>
                <a:latin typeface="Barlow Medium" panose="00000600000000000000" pitchFamily="2" charset="0"/>
                <a:ea typeface="MS Mincho"/>
                <a:cs typeface="Arial" panose="020B0604020202020204" pitchFamily="34" charset="0"/>
              </a:rPr>
              <a:t>BAC PRO </a:t>
            </a:r>
          </a:p>
          <a:p>
            <a:pPr algn="ctr"/>
            <a:r>
              <a:rPr lang="fr-FR" sz="2200" b="1" dirty="0">
                <a:solidFill>
                  <a:srgbClr val="1F497D"/>
                </a:solidFill>
                <a:latin typeface="Barlow Medium" panose="00000600000000000000" pitchFamily="2" charset="0"/>
                <a:ea typeface="MS Mincho"/>
                <a:cs typeface="Arial" panose="020B0604020202020204" pitchFamily="34" charset="0"/>
              </a:rPr>
              <a:t>METIERS DE L’ACCUEIL</a:t>
            </a:r>
            <a:br>
              <a:rPr lang="fr-FR" sz="2200" b="1" dirty="0">
                <a:solidFill>
                  <a:srgbClr val="1F497D"/>
                </a:solidFill>
                <a:latin typeface="Barlow Medium" panose="00000600000000000000" pitchFamily="2" charset="0"/>
                <a:ea typeface="MS Mincho"/>
                <a:cs typeface="Arial" panose="020B0604020202020204" pitchFamily="34" charset="0"/>
              </a:rPr>
            </a:br>
            <a:r>
              <a:rPr lang="fr-FR" sz="2200" b="1" dirty="0">
                <a:solidFill>
                  <a:srgbClr val="1F497D"/>
                </a:solidFill>
                <a:latin typeface="Barlow Medium" panose="00000600000000000000" pitchFamily="2" charset="0"/>
                <a:ea typeface="MS Mincho"/>
                <a:cs typeface="Arial" panose="020B0604020202020204" pitchFamily="34" charset="0"/>
              </a:rPr>
              <a:t>- MA -  </a:t>
            </a:r>
          </a:p>
        </p:txBody>
      </p:sp>
    </p:spTree>
    <p:extLst>
      <p:ext uri="{BB962C8B-B14F-4D97-AF65-F5344CB8AC3E}">
        <p14:creationId xmlns:p14="http://schemas.microsoft.com/office/powerpoint/2010/main" val="1622800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C07FC98-3012-48C1-9CAD-ABC9297DB2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" y="1238"/>
            <a:ext cx="7559040" cy="10689336"/>
          </a:xfrm>
          <a:prstGeom prst="rect">
            <a:avLst/>
          </a:prstGeom>
        </p:spPr>
      </p:pic>
      <p:sp>
        <p:nvSpPr>
          <p:cNvPr id="4" name="Zone de texte 10"/>
          <p:cNvSpPr txBox="1"/>
          <p:nvPr/>
        </p:nvSpPr>
        <p:spPr>
          <a:xfrm>
            <a:off x="212725" y="121444"/>
            <a:ext cx="7134225" cy="772715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Une semaine de formation en classe de seconde  </a:t>
            </a:r>
          </a:p>
          <a:p>
            <a:pPr>
              <a:spcAft>
                <a:spcPts val="0"/>
              </a:spcAft>
            </a:pPr>
            <a:endParaRPr lang="fr-FR" altLang="fr-FR" sz="1200" b="1" dirty="0">
              <a:solidFill>
                <a:srgbClr val="FFC000"/>
              </a:solidFill>
              <a:effectLst/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endParaRPr lang="fr-FR" altLang="fr-FR" sz="1200" b="1" dirty="0">
              <a:solidFill>
                <a:srgbClr val="FFC000"/>
              </a:solidFill>
              <a:effectLst/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fr-FR" altLang="fr-FR" sz="1200" b="1" dirty="0">
              <a:solidFill>
                <a:srgbClr val="FFC000"/>
              </a:solidFill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fr-FR" altLang="fr-FR" sz="1200" b="1" dirty="0">
              <a:solidFill>
                <a:srgbClr val="FFC000"/>
              </a:solidFill>
              <a:effectLst/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fr-FR" altLang="fr-FR" sz="1200" b="1" dirty="0">
              <a:solidFill>
                <a:srgbClr val="FFC000"/>
              </a:solidFill>
              <a:effectLst/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Toujours vers l’entreprise…</a:t>
            </a:r>
          </a:p>
          <a:p>
            <a:pPr algn="just"/>
            <a:endParaRPr lang="fr-FR" sz="1000" dirty="0">
              <a:effectLst/>
              <a:latin typeface="Barlow" panose="00000500000000000000"/>
              <a:ea typeface="MS Mincho"/>
              <a:cs typeface="Arial" panose="020B0604020202020204" pitchFamily="34" charset="0"/>
            </a:endParaRPr>
          </a:p>
          <a:p>
            <a:pPr algn="just"/>
            <a:r>
              <a:rPr lang="fr-FR" sz="1000" dirty="0">
                <a:effectLst/>
                <a:latin typeface="Barlow" panose="00000500000000000000"/>
                <a:ea typeface="MS Mincho"/>
                <a:cs typeface="Arial" panose="020B0604020202020204" pitchFamily="34" charset="0"/>
              </a:rPr>
              <a:t>Des stages …</a:t>
            </a:r>
            <a:endParaRPr lang="fr-FR" sz="1000" dirty="0">
              <a:effectLst/>
              <a:latin typeface="Barlow" panose="00000500000000000000"/>
              <a:ea typeface="MS Mincho"/>
            </a:endParaRPr>
          </a:p>
          <a:p>
            <a:pPr algn="just"/>
            <a:r>
              <a:rPr lang="fr-FR" sz="1000" dirty="0">
                <a:effectLst/>
                <a:latin typeface="Barlow" panose="00000500000000000000"/>
                <a:ea typeface="MS Mincho"/>
                <a:cs typeface="Arial" panose="020B0604020202020204" pitchFamily="34" charset="0"/>
              </a:rPr>
              <a:t>22 semaines de formation en milieu professionnel </a:t>
            </a:r>
            <a:r>
              <a:rPr lang="fr-FR" sz="1000" dirty="0">
                <a:effectLst/>
                <a:latin typeface="Barlow" panose="00000500000000000000"/>
                <a:ea typeface="Calibri" panose="020F0502020204030204" pitchFamily="34" charset="0"/>
              </a:rPr>
              <a:t>réparties sur les trois années de formation </a:t>
            </a:r>
            <a:r>
              <a:rPr lang="fr-FR" sz="1000" dirty="0">
                <a:effectLst/>
                <a:latin typeface="Barlow" panose="00000500000000000000"/>
                <a:ea typeface="MS Mincho"/>
                <a:cs typeface="Arial" panose="020B0604020202020204" pitchFamily="34" charset="0"/>
              </a:rPr>
              <a:t>se déroulent obligatoirement au sein d’organisations qui ont une activité d’accueil.</a:t>
            </a:r>
            <a:endParaRPr lang="fr-FR" sz="1000" dirty="0">
              <a:effectLst/>
              <a:latin typeface="Barlow" panose="00000500000000000000"/>
              <a:ea typeface="MS Mincho"/>
            </a:endParaRPr>
          </a:p>
          <a:p>
            <a:pPr algn="just"/>
            <a:r>
              <a:rPr lang="fr-FR" sz="1000" dirty="0">
                <a:effectLst/>
                <a:latin typeface="Barlow" panose="00000500000000000000"/>
                <a:ea typeface="MS Mincho"/>
                <a:cs typeface="Arial" panose="020B0604020202020204" pitchFamily="34" charset="0"/>
              </a:rPr>
              <a:t>Elles permettent :	</a:t>
            </a:r>
            <a:endParaRPr lang="fr-FR" sz="1000" dirty="0">
              <a:latin typeface="Barlow" panose="00000500000000000000"/>
              <a:ea typeface="MS Mincho"/>
            </a:endParaRPr>
          </a:p>
          <a:p>
            <a:pPr marL="628650" lvl="1" indent="-171450" algn="just">
              <a:buFont typeface="Wingdings" panose="05000000000000000000" pitchFamily="2" charset="2"/>
              <a:buChar char="§"/>
            </a:pPr>
            <a:r>
              <a:rPr lang="fr-FR" sz="1000" dirty="0">
                <a:effectLst/>
                <a:latin typeface="Barlow" panose="00000500000000000000"/>
                <a:ea typeface="MS Mincho"/>
                <a:cs typeface="Arial" panose="020B0604020202020204" pitchFamily="34" charset="0"/>
              </a:rPr>
              <a:t>D’appréhender la réalité des situations professionnelles liées à l’accueil,</a:t>
            </a:r>
            <a:endParaRPr lang="fr-FR" sz="1000" dirty="0">
              <a:effectLst/>
              <a:latin typeface="Barlow" panose="00000500000000000000"/>
              <a:ea typeface="MS Mincho"/>
            </a:endParaRPr>
          </a:p>
          <a:p>
            <a:pPr marL="800100" lvl="1" indent="-342900">
              <a:buFont typeface="Wingdings" panose="05000000000000000000" pitchFamily="2" charset="2"/>
              <a:buChar char=""/>
            </a:pPr>
            <a:r>
              <a:rPr lang="fr-FR" sz="1000" dirty="0">
                <a:effectLst/>
                <a:latin typeface="Barlow" panose="00000500000000000000"/>
                <a:ea typeface="MS Mincho"/>
                <a:cs typeface="Arial" panose="020B0604020202020204" pitchFamily="34" charset="0"/>
              </a:rPr>
              <a:t>D’acquérir et approfondir les compétences attendues dans les domaines suivants :</a:t>
            </a:r>
            <a:endParaRPr lang="fr-FR" sz="1000" dirty="0">
              <a:effectLst/>
              <a:latin typeface="Barlow" panose="00000500000000000000"/>
              <a:ea typeface="MS Mincho"/>
            </a:endParaRPr>
          </a:p>
          <a:p>
            <a:pPr marL="1257300" lvl="2" indent="-342900" algn="just">
              <a:buFont typeface="Times New Roman" panose="02020603050405020304" pitchFamily="18" charset="0"/>
              <a:buChar char="-"/>
            </a:pPr>
            <a:r>
              <a:rPr lang="fr-FR" sz="1000" dirty="0">
                <a:effectLst/>
                <a:latin typeface="Barlow" panose="00000500000000000000"/>
                <a:ea typeface="MS Mincho"/>
                <a:cs typeface="Arial" panose="020B0604020202020204" pitchFamily="34" charset="0"/>
              </a:rPr>
              <a:t>Accueil sédentaire,</a:t>
            </a:r>
            <a:endParaRPr lang="fr-FR" sz="1000" dirty="0">
              <a:effectLst/>
              <a:latin typeface="Barlow" panose="00000500000000000000"/>
              <a:ea typeface="MS Mincho"/>
            </a:endParaRPr>
          </a:p>
          <a:p>
            <a:pPr marL="1257300" lvl="2" indent="-342900" algn="just">
              <a:buFont typeface="Times New Roman" panose="02020603050405020304" pitchFamily="18" charset="0"/>
              <a:buChar char="-"/>
            </a:pPr>
            <a:r>
              <a:rPr lang="fr-FR" sz="1000" dirty="0">
                <a:effectLst/>
                <a:latin typeface="Barlow" panose="00000500000000000000"/>
                <a:ea typeface="MS Mincho"/>
                <a:cs typeface="Arial" panose="020B0604020202020204" pitchFamily="34" charset="0"/>
              </a:rPr>
              <a:t>Accueil dans les transports,</a:t>
            </a:r>
            <a:endParaRPr lang="fr-FR" sz="1000" dirty="0">
              <a:effectLst/>
              <a:latin typeface="Barlow" panose="00000500000000000000"/>
              <a:ea typeface="MS Mincho"/>
            </a:endParaRPr>
          </a:p>
          <a:p>
            <a:pPr marL="1257300" lvl="2" indent="-342900" algn="just">
              <a:buFont typeface="Times New Roman" panose="02020603050405020304" pitchFamily="18" charset="0"/>
              <a:buChar char="-"/>
            </a:pPr>
            <a:r>
              <a:rPr lang="fr-FR" sz="1000" dirty="0">
                <a:effectLst/>
                <a:latin typeface="Barlow" panose="00000500000000000000"/>
                <a:ea typeface="MS Mincho"/>
                <a:cs typeface="Arial" panose="020B0604020202020204" pitchFamily="34" charset="0"/>
              </a:rPr>
              <a:t>Accueil en événementiel.</a:t>
            </a:r>
            <a:endParaRPr lang="fr-FR" sz="1000" dirty="0">
              <a:effectLst/>
              <a:latin typeface="Barlow" panose="00000500000000000000"/>
              <a:ea typeface="MS Mincho"/>
            </a:endParaRPr>
          </a:p>
          <a:p>
            <a:pPr>
              <a:spcAft>
                <a:spcPts val="0"/>
              </a:spcAft>
            </a:pP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r>
              <a:rPr lang="fr-FR" altLang="fr-FR" sz="1200" b="1" dirty="0">
                <a:solidFill>
                  <a:srgbClr val="FFC000"/>
                </a:solidFill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r>
              <a:rPr lang="fr-FR" sz="1200" b="1" dirty="0">
                <a:solidFill>
                  <a:srgbClr val="FFC000"/>
                </a:solidFill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Quelques évènements de la section…</a:t>
            </a:r>
          </a:p>
          <a:p>
            <a:endParaRPr lang="fr-FR" sz="1200" b="1" dirty="0">
              <a:solidFill>
                <a:srgbClr val="FFC000"/>
              </a:solidFill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 marL="457200" indent="-228600" algn="just" hangingPunct="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1000" dirty="0">
                <a:latin typeface="Barlow" panose="00000500000000000000"/>
                <a:ea typeface="MS Mincho"/>
              </a:rPr>
              <a:t>Découverte du tissu commercial dans la ville de Boulogne/Mer</a:t>
            </a:r>
          </a:p>
          <a:p>
            <a:pPr marL="457200" indent="-228600" algn="just" hangingPunct="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1000" kern="1600" dirty="0">
                <a:solidFill>
                  <a:srgbClr val="000000"/>
                </a:solidFill>
                <a:latin typeface="Barlow" panose="00000500000000000000"/>
                <a:ea typeface="MS Mincho"/>
                <a:cs typeface="Verdana" panose="020B0604030504040204" pitchFamily="34" charset="0"/>
              </a:rPr>
              <a:t>Participation à des manifestations extérieures évènementielles </a:t>
            </a:r>
            <a:endParaRPr lang="fr-FR" sz="1000" dirty="0">
              <a:latin typeface="Barlow" panose="00000500000000000000"/>
              <a:ea typeface="MS Mincho"/>
            </a:endParaRPr>
          </a:p>
          <a:p>
            <a:pPr marL="457200" indent="-228600" algn="just" hangingPunct="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1000" kern="1600" dirty="0">
                <a:solidFill>
                  <a:srgbClr val="000000"/>
                </a:solidFill>
                <a:latin typeface="Barlow" panose="00000500000000000000"/>
                <a:ea typeface="MS Mincho"/>
                <a:cs typeface="Verdana" panose="020B0604030504040204" pitchFamily="34" charset="0"/>
              </a:rPr>
              <a:t>Accueil lors de conférences</a:t>
            </a:r>
            <a:endParaRPr lang="fr-FR" sz="1000" dirty="0">
              <a:latin typeface="Barlow" panose="00000500000000000000"/>
              <a:ea typeface="MS Mincho"/>
            </a:endParaRPr>
          </a:p>
          <a:p>
            <a:pPr marL="457200" indent="-228600" algn="just" hangingPunct="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1000" kern="1600" dirty="0">
                <a:solidFill>
                  <a:srgbClr val="000000"/>
                </a:solidFill>
                <a:latin typeface="Barlow" panose="00000500000000000000"/>
                <a:ea typeface="MS Mincho"/>
                <a:cs typeface="Verdana" panose="020B0604030504040204" pitchFamily="34" charset="0"/>
              </a:rPr>
              <a:t>Forums</a:t>
            </a:r>
            <a:endParaRPr lang="fr-FR" sz="1000" dirty="0">
              <a:latin typeface="Barlow" panose="00000500000000000000"/>
              <a:ea typeface="MS Mincho"/>
            </a:endParaRPr>
          </a:p>
          <a:p>
            <a:pPr marL="457200" indent="-228600" algn="just" hangingPunct="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1000" kern="1600" dirty="0">
                <a:solidFill>
                  <a:srgbClr val="000000"/>
                </a:solidFill>
                <a:latin typeface="Barlow" panose="00000500000000000000"/>
                <a:ea typeface="MS Mincho"/>
                <a:cs typeface="Verdana" panose="020B0604030504040204" pitchFamily="34" charset="0"/>
              </a:rPr>
              <a:t>Salons : (Nuit de l’Orientation à la CCI) </a:t>
            </a:r>
            <a:endParaRPr lang="fr-FR" sz="1000" dirty="0">
              <a:latin typeface="Barlow" panose="00000500000000000000"/>
              <a:ea typeface="MS Mincho"/>
            </a:endParaRPr>
          </a:p>
          <a:p>
            <a:pPr marL="4572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1000" dirty="0">
                <a:latin typeface="Barlow" panose="00000500000000000000"/>
                <a:ea typeface="MS Mincho"/>
              </a:rPr>
              <a:t>Lycéens au cinéma en partenariat avec la région</a:t>
            </a:r>
          </a:p>
          <a:p>
            <a:pPr marL="4572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1000" dirty="0">
                <a:latin typeface="Barlow" panose="00000500000000000000"/>
                <a:ea typeface="MS Mincho"/>
              </a:rPr>
              <a:t>BGE : Je découvre : sensibiliser les jeunes à la réalisation ou la reprise d’une entreprise</a:t>
            </a:r>
          </a:p>
          <a:p>
            <a:pPr marL="4572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1000" dirty="0">
                <a:latin typeface="Barlow" panose="00000500000000000000"/>
                <a:ea typeface="MS Mincho"/>
              </a:rPr>
              <a:t>Séances de sophrologie en Terminale</a:t>
            </a:r>
          </a:p>
          <a:p>
            <a:endParaRPr lang="fr-FR" sz="1200" b="1" dirty="0">
              <a:solidFill>
                <a:srgbClr val="FFC000"/>
              </a:solidFill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 algn="r">
              <a:spcAft>
                <a:spcPts val="0"/>
              </a:spcAft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 </a:t>
            </a:r>
            <a:endParaRPr sz="1000" b="0" dirty="0">
              <a:solidFill>
                <a:srgbClr val="000000"/>
              </a:solidFill>
              <a:latin typeface="Barlow"/>
            </a:endParaRPr>
          </a:p>
        </p:txBody>
      </p:sp>
      <p:sp>
        <p:nvSpPr>
          <p:cNvPr id="9" name="Zone de texte 2"/>
          <p:cNvSpPr txBox="1">
            <a:spLocks noChangeArrowheads="1"/>
          </p:cNvSpPr>
          <p:nvPr/>
        </p:nvSpPr>
        <p:spPr>
          <a:xfrm rot="21008813">
            <a:off x="561974" y="8258653"/>
            <a:ext cx="2454275" cy="1718310"/>
          </a:xfrm>
          <a:prstGeom prst="rect">
            <a:avLst/>
          </a:prstGeom>
          <a:noFill/>
          <a:ln w="25400" cap="flat" cmpd="sng" algn="ctr">
            <a:noFill/>
            <a:prstDash val="solid"/>
            <a:headEnd/>
            <a:tailEnd/>
          </a:ln>
          <a:effectLst/>
          <a:scene3d>
            <a:camera prst="orthographicFront">
              <a:rot lat="0" lon="21589234" rev="21588000"/>
            </a:camera>
            <a:lightRig rig="threePt" dir="t"/>
          </a:scene3d>
        </p:spPr>
        <p:txBody>
          <a:bodyPr rot="0" vert="horz" wrap="square" lIns="91440" tIns="45720" rIns="91440" bIns="45720" numCol="1" anchor="t" anchorCtr="0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altLang="fr-FR" sz="1200" i="1" dirty="0">
                <a:effectLst/>
                <a:latin typeface="Barlow" panose="00000500000000000000" pitchFamily="2" charset="0"/>
                <a:ea typeface="MS Mincho"/>
                <a:cs typeface="Tahoma" panose="020B0604030504040204" pitchFamily="34" charset="0"/>
              </a:rPr>
              <a:t> </a:t>
            </a:r>
            <a:br>
              <a:rPr lang="fr-FR" altLang="fr-FR" sz="1200" i="1" dirty="0">
                <a:effectLst/>
                <a:latin typeface="Barlow" panose="00000500000000000000" pitchFamily="2" charset="0"/>
                <a:ea typeface="MS Mincho"/>
                <a:cs typeface="Tahoma" panose="020B0604030504040204" pitchFamily="34" charset="0"/>
              </a:rPr>
            </a:br>
            <a:r>
              <a:rPr lang="fr-FR" altLang="fr-FR" sz="1200" dirty="0">
                <a:effectLst/>
                <a:latin typeface="Barlow" panose="00000500000000000000" pitchFamily="2" charset="0"/>
                <a:ea typeface="MS Mincho"/>
                <a:cs typeface="Tahoma" panose="020B0604030504040204" pitchFamily="34" charset="0"/>
              </a:rPr>
              <a:t>Venez nous rencontrer aux</a:t>
            </a:r>
            <a:br>
              <a:rPr lang="fr-FR" altLang="fr-FR" sz="1200" dirty="0">
                <a:effectLst/>
                <a:latin typeface="Barlow" panose="00000500000000000000" pitchFamily="2" charset="0"/>
                <a:ea typeface="MS Mincho"/>
                <a:cs typeface="Tahoma" panose="020B0604030504040204" pitchFamily="34" charset="0"/>
              </a:rPr>
            </a:br>
            <a:r>
              <a:rPr lang="fr-FR" altLang="fr-FR" sz="1200" dirty="0">
                <a:effectLst/>
                <a:latin typeface="Barlow" panose="00000500000000000000" pitchFamily="2" charset="0"/>
                <a:ea typeface="MS Mincho"/>
                <a:cs typeface="Tahoma" panose="020B0604030504040204" pitchFamily="34" charset="0"/>
              </a:rPr>
              <a:t> portes ouvertes !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 algn="ctr">
              <a:spcAft>
                <a:spcPts val="0"/>
              </a:spcAft>
            </a:pPr>
            <a:r>
              <a:rPr lang="fr-FR" altLang="fr-FR" sz="1400" b="1" dirty="0">
                <a:effectLst/>
                <a:latin typeface="Barlow" panose="00000500000000000000" pitchFamily="2" charset="0"/>
                <a:ea typeface="MS Mincho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7A7D0AB-AF43-43DA-AFF6-58BD73C434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255155"/>
              </p:ext>
            </p:extLst>
          </p:nvPr>
        </p:nvGraphicFramePr>
        <p:xfrm>
          <a:off x="817123" y="593387"/>
          <a:ext cx="5787957" cy="2943225"/>
        </p:xfrm>
        <a:graphic>
          <a:graphicData uri="http://schemas.openxmlformats.org/drawingml/2006/table">
            <a:tbl>
              <a:tblPr firstRow="1" firstCol="1" bandRow="1">
                <a:tableStyleId>{F2DE63D5-997A-4646-A377-4702673A728D}</a:tableStyleId>
              </a:tblPr>
              <a:tblGrid>
                <a:gridCol w="5169803">
                  <a:extLst>
                    <a:ext uri="{9D8B030D-6E8A-4147-A177-3AD203B41FA5}">
                      <a16:colId xmlns:a16="http://schemas.microsoft.com/office/drawing/2014/main" val="3379825537"/>
                    </a:ext>
                  </a:extLst>
                </a:gridCol>
                <a:gridCol w="618154">
                  <a:extLst>
                    <a:ext uri="{9D8B030D-6E8A-4147-A177-3AD203B41FA5}">
                      <a16:colId xmlns:a16="http://schemas.microsoft.com/office/drawing/2014/main" val="3675475410"/>
                    </a:ext>
                  </a:extLst>
                </a:gridCol>
              </a:tblGrid>
              <a:tr h="114644"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>
                          <a:effectLst/>
                          <a:latin typeface="Barlow" panose="00000500000000000000" pitchFamily="2" charset="0"/>
                        </a:rPr>
                        <a:t>ENSEIGNEMENTS PROFESSIONNELS</a:t>
                      </a:r>
                      <a:endParaRPr 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 dirty="0">
                          <a:solidFill>
                            <a:schemeClr val="bg1"/>
                          </a:solidFill>
                          <a:effectLst/>
                          <a:latin typeface="Barlow" panose="00000500000000000000" pitchFamily="2" charset="0"/>
                          <a:ea typeface="MS Mincho"/>
                        </a:rPr>
                        <a:t>15H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105719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Enseignements Professionnels liés à l’accueil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>
                          <a:effectLst/>
                          <a:latin typeface="Barlow" panose="00000500000000000000" pitchFamily="2" charset="0"/>
                        </a:rPr>
                        <a:t>11 H</a:t>
                      </a:r>
                      <a:endParaRPr lang="fr-FR" altLang="fr-FR" sz="1000" b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61098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Enseignements Professionnels et Français en </a:t>
                      </a:r>
                      <a:r>
                        <a:rPr lang="fr-FR" altLang="fr-FR" sz="1000" b="0" dirty="0" err="1">
                          <a:effectLst/>
                          <a:latin typeface="Barlow" panose="00000500000000000000" pitchFamily="2" charset="0"/>
                        </a:rPr>
                        <a:t>co</a:t>
                      </a:r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-intervention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>
                          <a:effectLst/>
                          <a:latin typeface="Barlow" panose="00000500000000000000" pitchFamily="2" charset="0"/>
                        </a:rPr>
                        <a:t>1 H</a:t>
                      </a:r>
                      <a:endParaRPr lang="fr-FR" altLang="fr-FR" sz="1000" b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655703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Enseignements Professionnels et Mathématiques-Sciences en </a:t>
                      </a:r>
                      <a:r>
                        <a:rPr lang="fr-FR" altLang="fr-FR" sz="1000" b="0" dirty="0" err="1">
                          <a:effectLst/>
                          <a:latin typeface="Barlow" panose="00000500000000000000" pitchFamily="2" charset="0"/>
                        </a:rPr>
                        <a:t>co</a:t>
                      </a:r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-intervention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>
                          <a:effectLst/>
                          <a:latin typeface="Barlow" panose="00000500000000000000" pitchFamily="2" charset="0"/>
                        </a:rPr>
                        <a:t>1 H</a:t>
                      </a:r>
                      <a:endParaRPr lang="fr-FR" altLang="fr-FR" sz="1000" b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44651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Prévention - Santé - Environnement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>
                          <a:effectLst/>
                          <a:latin typeface="Barlow" panose="00000500000000000000" pitchFamily="2" charset="0"/>
                        </a:rPr>
                        <a:t>1 H</a:t>
                      </a:r>
                      <a:endParaRPr lang="fr-FR" altLang="fr-FR" sz="1000" b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803598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Economie-Gestion ou Economie-Droit (selon la spécialité)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>
                          <a:effectLst/>
                          <a:latin typeface="Barlow" panose="00000500000000000000" pitchFamily="2" charset="0"/>
                        </a:rPr>
                        <a:t>1 H</a:t>
                      </a:r>
                      <a:endParaRPr lang="fr-FR" altLang="fr-FR" sz="1000" b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786300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defTabSz="755934" rtl="0" eaLnBrk="1" latinLnBrk="0" hangingPunct="1"/>
                      <a:r>
                        <a:rPr lang="fr-FR" altLang="fr-FR" sz="1000" b="0" kern="1200" dirty="0">
                          <a:solidFill>
                            <a:schemeClr val="bg1"/>
                          </a:solidFill>
                          <a:effectLst/>
                          <a:latin typeface="Barlow" panose="00000500000000000000" pitchFamily="2" charset="0"/>
                          <a:ea typeface="+mn-ea"/>
                          <a:cs typeface="+mn-cs"/>
                        </a:rPr>
                        <a:t>ENSEIGNEMENTS GENERAUX</a:t>
                      </a: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/>
                      <a:r>
                        <a:rPr lang="fr-FR" altLang="fr-FR" sz="1000" b="0" kern="1200" dirty="0">
                          <a:solidFill>
                            <a:schemeClr val="bg1"/>
                          </a:solidFill>
                          <a:effectLst/>
                          <a:latin typeface="Barlow" panose="00000500000000000000" pitchFamily="2" charset="0"/>
                          <a:ea typeface="+mn-ea"/>
                          <a:cs typeface="+mn-cs"/>
                        </a:rPr>
                        <a:t>12 H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11053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Français - Histoire-Géographie – Enseignement Moral et Civique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>
                    <a:lnT w="6350" cap="flat" cmpd="sng" algn="ctr">
                      <a:noFill/>
                      <a:prstDash val="solid"/>
                      <a:miter lim="800000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>
                          <a:effectLst/>
                          <a:latin typeface="Barlow" panose="00000500000000000000" pitchFamily="2" charset="0"/>
                        </a:rPr>
                        <a:t>3,5 H</a:t>
                      </a:r>
                      <a:endParaRPr lang="fr-FR" altLang="fr-FR" sz="1000" b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058525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Mathématiques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>
                          <a:effectLst/>
                          <a:latin typeface="Barlow" panose="00000500000000000000" pitchFamily="2" charset="0"/>
                        </a:rPr>
                        <a:t>1,5 H</a:t>
                      </a:r>
                      <a:endParaRPr lang="fr-FR" altLang="fr-FR" sz="1000" b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746171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Anglais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>
                          <a:effectLst/>
                          <a:latin typeface="Barlow" panose="00000500000000000000" pitchFamily="2" charset="0"/>
                        </a:rPr>
                        <a:t>2 H</a:t>
                      </a:r>
                      <a:endParaRPr lang="fr-FR" altLang="fr-FR" sz="1000" b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981575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Sciences ou Langue Vivante B (selon la spécialité)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>
                          <a:effectLst/>
                          <a:latin typeface="Barlow" panose="00000500000000000000" pitchFamily="2" charset="0"/>
                        </a:rPr>
                        <a:t>1,5 H</a:t>
                      </a:r>
                      <a:endParaRPr lang="fr-FR" altLang="fr-FR" sz="1000" b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295925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Arts Appliqués et Cultures Artistiques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>
                          <a:effectLst/>
                          <a:latin typeface="Barlow" panose="00000500000000000000" pitchFamily="2" charset="0"/>
                        </a:rPr>
                        <a:t>1 H</a:t>
                      </a:r>
                      <a:endParaRPr lang="fr-FR" altLang="fr-FR" sz="1000" b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781270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Education Physique et Sportive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2,5 H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7433571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r>
                        <a:rPr lang="fr-FR" altLang="fr-FR" sz="1000" b="1" kern="1200" dirty="0">
                          <a:solidFill>
                            <a:schemeClr val="tx1"/>
                          </a:solidFill>
                          <a:effectLst/>
                          <a:latin typeface="Barlow" panose="00000500000000000000" pitchFamily="2" charset="0"/>
                          <a:ea typeface="+mn-ea"/>
                          <a:cs typeface="+mn-cs"/>
                        </a:rPr>
                        <a:t>CONSOLIDATION, ACCOMPAGNEMENT PERSONNALISE ET </a:t>
                      </a:r>
                      <a:br>
                        <a:rPr lang="fr-FR" altLang="fr-FR" sz="1000" b="1" kern="1200" dirty="0">
                          <a:solidFill>
                            <a:schemeClr val="tx1"/>
                          </a:solidFill>
                          <a:effectLst/>
                          <a:latin typeface="Barlow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altLang="fr-FR" sz="1000" b="1" kern="1200" dirty="0">
                          <a:solidFill>
                            <a:schemeClr val="tx1"/>
                          </a:solidFill>
                          <a:effectLst/>
                          <a:latin typeface="Barlow" panose="00000500000000000000" pitchFamily="2" charset="0"/>
                          <a:ea typeface="+mn-ea"/>
                          <a:cs typeface="+mn-cs"/>
                        </a:rPr>
                        <a:t>PREPARATION A L’ORIENTATION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 kern="1200" dirty="0">
                          <a:solidFill>
                            <a:schemeClr val="tx1"/>
                          </a:solidFill>
                          <a:effectLst/>
                          <a:latin typeface="Barlow" panose="00000500000000000000" pitchFamily="2" charset="0"/>
                          <a:ea typeface="+mn-ea"/>
                          <a:cs typeface="+mn-cs"/>
                        </a:rPr>
                        <a:t>3H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30209032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r>
                        <a:rPr lang="fr-FR" altLang="fr-FR" sz="1000" b="1" dirty="0">
                          <a:effectLst/>
                          <a:latin typeface="Barlow" panose="00000500000000000000" pitchFamily="2" charset="0"/>
                        </a:rPr>
                        <a:t>FORMATION EN MILIEU PROFESSIONNEL: 6 SEMAINES -8 SEMAINES -8 SEMAINES</a:t>
                      </a:r>
                      <a:endParaRPr lang="fr-FR" altLang="fr-FR" sz="1000" b="1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fr-FR" alt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396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147694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688</Words>
  <Application>Microsoft Office PowerPoint</Application>
  <PresentationFormat>Personnalisé</PresentationFormat>
  <Paragraphs>120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5" baseType="lpstr">
      <vt:lpstr>MS Mincho</vt:lpstr>
      <vt:lpstr>Arial</vt:lpstr>
      <vt:lpstr>Arial Narrow</vt:lpstr>
      <vt:lpstr>Balow</vt:lpstr>
      <vt:lpstr>Barlow</vt:lpstr>
      <vt:lpstr>Barlow Medium</vt:lpstr>
      <vt:lpstr>Calibri</vt:lpstr>
      <vt:lpstr>Calibri Light</vt:lpstr>
      <vt:lpstr>Tahoma</vt:lpstr>
      <vt:lpstr>Times New Roman</vt:lpstr>
      <vt:lpstr>Verdana</vt:lpstr>
      <vt:lpstr>Wingdings</vt:lpstr>
      <vt:lpstr>Thème Office</vt:lpstr>
      <vt:lpstr>Présentation PowerPoint</vt:lpstr>
      <vt:lpstr>Présentation PowerPoint</vt:lpstr>
    </vt:vector>
  </TitlesOfParts>
  <Company>A.S.I.A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LEFRANC Aurélien - Secrétariat inscriptions</dc:creator>
  <cp:lastModifiedBy>LEFRANC Aurélien - Secrétariat inscriptions</cp:lastModifiedBy>
  <cp:revision>28</cp:revision>
  <cp:lastPrinted>2022-11-25T12:39:23Z</cp:lastPrinted>
  <dcterms:created xsi:type="dcterms:W3CDTF">2022-01-12T09:03:47Z</dcterms:created>
  <dcterms:modified xsi:type="dcterms:W3CDTF">2023-11-20T09:33:35Z</dcterms:modified>
</cp:coreProperties>
</file>