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A8B"/>
    <a:srgbClr val="FAB001"/>
    <a:srgbClr val="9E9B9D"/>
    <a:srgbClr val="9E9C9D"/>
    <a:srgbClr val="F9B000"/>
    <a:srgbClr val="004F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numCol="1" anchor="b"/>
          <a:lstStyle>
            <a:lvl1pPr algn="ctr">
              <a:defRPr sz="4960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 numCol="1"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alt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754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7220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3850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3534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numCol="1" anchor="b"/>
          <a:lstStyle>
            <a:lvl1pPr>
              <a:defRPr sz="4960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 numCol="1"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560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98454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numCol="1"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numCol="1"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8559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25429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0550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numCol="1" anchor="b"/>
          <a:lstStyle>
            <a:lvl1pPr>
              <a:defRPr sz="2645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 numCol="1"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 numCol="1"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92744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numCol="1" anchor="b"/>
          <a:lstStyle>
            <a:lvl1pPr>
              <a:defRPr sz="2645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numCol="1"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alt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 numCol="1"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928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9183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55DE78D-6F2F-4756-9ABA-0E7757737F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" y="1238"/>
            <a:ext cx="7559040" cy="10689336"/>
          </a:xfrm>
          <a:prstGeom prst="rect">
            <a:avLst/>
          </a:prstGeom>
        </p:spPr>
      </p:pic>
      <p:sp>
        <p:nvSpPr>
          <p:cNvPr id="5" name="Zone de texte 2"/>
          <p:cNvSpPr txBox="1">
            <a:spLocks noChangeArrowheads="1"/>
          </p:cNvSpPr>
          <p:nvPr/>
        </p:nvSpPr>
        <p:spPr>
          <a:xfrm>
            <a:off x="233720" y="3437263"/>
            <a:ext cx="7068975" cy="6181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numCol="1" anchor="t" anchorCtr="0">
            <a:noAutofit/>
          </a:bodyPr>
          <a:lstStyle/>
          <a:p>
            <a:pPr>
              <a:spcAft>
                <a:spcPts val="0"/>
              </a:spcAft>
            </a:pPr>
            <a:endParaRPr lang="fr-FR" sz="1200" b="1" dirty="0">
              <a:solidFill>
                <a:srgbClr val="FAB001"/>
              </a:solidFill>
              <a:latin typeface="Barlow"/>
            </a:endParaRPr>
          </a:p>
          <a:p>
            <a:pPr>
              <a:spcAft>
                <a:spcPts val="0"/>
              </a:spcAft>
            </a:pPr>
            <a:r>
              <a:rPr lang="fr-FR" sz="1200" b="1" dirty="0">
                <a:solidFill>
                  <a:srgbClr val="FAB001"/>
                </a:solidFill>
                <a:latin typeface="Barlow"/>
              </a:rPr>
              <a:t>Ce diplômé...Qui est-il ? </a:t>
            </a:r>
            <a:br>
              <a:rPr lang="fr-FR" sz="1200" b="1" dirty="0">
                <a:solidFill>
                  <a:srgbClr val="FAB001"/>
                </a:solidFill>
                <a:latin typeface="Barlow"/>
              </a:rPr>
            </a:br>
            <a:endParaRPr lang="fr-FR" sz="600" kern="1600" dirty="0">
              <a:solidFill>
                <a:srgbClr val="151518"/>
              </a:solidFill>
              <a:effectLst/>
              <a:latin typeface="Barlow" panose="00000500000000000000"/>
              <a:ea typeface="MS Mincho"/>
              <a:cs typeface="Verdana" panose="020B0604030504040204" pitchFamily="34" charset="0"/>
            </a:endParaRPr>
          </a:p>
          <a:p>
            <a:pPr hangingPunct="0"/>
            <a:r>
              <a:rPr lang="fr-FR" sz="1000" kern="1600" dirty="0">
                <a:solidFill>
                  <a:srgbClr val="151518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Ce futur professionnel exercera son activité dans le secteur du commerce de détail de produits c’est-à-dire dans les entreprises qui achètent des produits pour les revendre sans transformation profonde.</a:t>
            </a:r>
            <a:br>
              <a:rPr lang="fr-FR" sz="1000" kern="1600" dirty="0">
                <a:solidFill>
                  <a:srgbClr val="151518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</a:b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hangingPunct="0"/>
            <a:r>
              <a:rPr lang="fr-FR" sz="1000" kern="1600" dirty="0">
                <a:solidFill>
                  <a:srgbClr val="151518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 L’accent est mis donc sur les compétences de gestionnaire et les compétences relationnelles à travers trois pôles :</a:t>
            </a:r>
            <a:r>
              <a:rPr lang="fr-FR" sz="1000" b="1" kern="1600" dirty="0">
                <a:solidFill>
                  <a:srgbClr val="151518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 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800100" lvl="1" indent="-342900" hangingPunct="0">
              <a:buFont typeface="Wingdings" panose="05000000000000000000" pitchFamily="2" charset="2"/>
              <a:buChar char=""/>
            </a:pPr>
            <a:r>
              <a:rPr lang="fr-FR" sz="1000" kern="1600" dirty="0">
                <a:solidFill>
                  <a:srgbClr val="151518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Vendre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800100" lvl="1" indent="-342900" hangingPunct="0">
              <a:buFont typeface="Wingdings" panose="05000000000000000000" pitchFamily="2" charset="2"/>
              <a:buChar char=""/>
            </a:pPr>
            <a:r>
              <a:rPr lang="fr-FR" sz="1000" kern="1600" dirty="0">
                <a:solidFill>
                  <a:srgbClr val="151518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Gérer un point de vente, un univers dans un grand magasin…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800100" lvl="1" indent="-342900" hangingPunct="0">
              <a:buFont typeface="Wingdings" panose="05000000000000000000" pitchFamily="2" charset="2"/>
              <a:buChar char=""/>
            </a:pPr>
            <a:r>
              <a:rPr lang="fr-FR" sz="1000" kern="1600" dirty="0">
                <a:solidFill>
                  <a:srgbClr val="151518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Animer une équipe, un rayon, un magasin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br>
              <a:rPr lang="fr-FR" altLang="fr-FR" sz="1050" dirty="0">
                <a:latin typeface="Arial Narrow" panose="020B0606020202030204" pitchFamily="34" charset="0"/>
                <a:ea typeface="MS Mincho"/>
              </a:rPr>
            </a:b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Pour quels secteurs d’activité ?</a:t>
            </a:r>
            <a:b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</a:br>
            <a:endParaRPr lang="fr-FR" sz="600" dirty="0">
              <a:effectLst/>
              <a:latin typeface="Barlow" panose="00000500000000000000"/>
              <a:ea typeface="MS Mincho"/>
            </a:endParaRPr>
          </a:p>
          <a:p>
            <a:pPr algn="just"/>
            <a:r>
              <a:rPr lang="fr-FR" sz="1000" dirty="0">
                <a:effectLst/>
                <a:latin typeface="Barlow" panose="00000500000000000000"/>
                <a:ea typeface="MS Mincho"/>
              </a:rPr>
              <a:t>Les entreprises concernées peuvent relever du commerce intégré, du commerce associé ou du commerce indépendant. Il s’agit aussi bien de grands magasins, de magasins populaires, de magasins à succursales, de magasins franchisés que de détaillants sédentaires indépendants.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Habillement, 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Equipement de la maison,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Stand, boutique, rayon dans un grand magasin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Grande distribution spécialisée ou non</a:t>
            </a:r>
          </a:p>
          <a:p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r>
              <a:rPr lang="fr-FR" sz="1200" b="1" dirty="0">
                <a:solidFill>
                  <a:srgbClr val="FAB001"/>
                </a:solidFill>
                <a:latin typeface="Barlow" panose="00000500000000000000"/>
              </a:rPr>
              <a:t>Le BAC PRO c'est quoi ?	 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 </a:t>
            </a:r>
            <a:b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</a:br>
            <a:endParaRPr lang="fr-FR" altLang="fr-FR" sz="800" dirty="0">
              <a:effectLst/>
              <a:latin typeface="Times New Roman" panose="02020603050405020304" pitchFamily="18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Une formation de 3 ans 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22 semaines en milieu professionnel qui sont à valider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Des CCF (Contrôle en Cours de Formation)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Une certification intermédiaire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L’obtention du diplôme est conditionnée à la moyenne de 10/20 mais il faut </a:t>
            </a:r>
            <a:r>
              <a:rPr lang="fr-FR" sz="1000" u="sng" dirty="0">
                <a:effectLst/>
                <a:latin typeface="Barlow" panose="00000500000000000000"/>
                <a:ea typeface="MS Mincho"/>
              </a:rPr>
              <a:t>au moins 10/20 en enseignement   professionnel                                                                 </a:t>
            </a:r>
            <a:r>
              <a:rPr lang="fr-FR" sz="1000" dirty="0">
                <a:effectLst/>
                <a:latin typeface="Barlow" panose="00000500000000000000"/>
                <a:ea typeface="MS Mincho"/>
              </a:rPr>
              <a:t> 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Un oral de rattrapage est prévu pour les jeunes qui ont entre 08 et 10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</a:pPr>
            <a:endParaRPr lang="fr-FR" sz="800" b="1" dirty="0">
              <a:solidFill>
                <a:srgbClr val="FAB001"/>
              </a:solidFill>
              <a:latin typeface="Barlow" panose="00000500000000000000"/>
              <a:ea typeface="MS Mincho"/>
            </a:endParaRPr>
          </a:p>
          <a:p>
            <a:pPr lvl="0"/>
            <a:r>
              <a:rPr lang="fr-FR" sz="1200" b="1" dirty="0">
                <a:solidFill>
                  <a:srgbClr val="FAB001"/>
                </a:solidFill>
                <a:effectLst/>
                <a:latin typeface="Barlow" panose="00000500000000000000"/>
                <a:ea typeface="MS Mincho"/>
              </a:rPr>
              <a:t>Que faire après le BAC PRO ?		 </a:t>
            </a:r>
            <a:br>
              <a:rPr lang="fr-FR" sz="1200" b="1" dirty="0">
                <a:solidFill>
                  <a:srgbClr val="FAB001"/>
                </a:solidFill>
                <a:effectLst/>
                <a:latin typeface="Barlow" panose="00000500000000000000"/>
                <a:ea typeface="MS Mincho"/>
              </a:rPr>
            </a:br>
            <a:endParaRPr lang="fr-FR" sz="700" b="1" dirty="0">
              <a:solidFill>
                <a:srgbClr val="FAB001"/>
              </a:solidFill>
              <a:effectLst/>
              <a:latin typeface="Barlow" panose="00000500000000000000"/>
              <a:ea typeface="MS Mincho"/>
            </a:endParaRP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Pour la majorité, un BTS et plus particulièrement en :</a:t>
            </a: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sz="1000" b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COM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 : </a:t>
            </a:r>
            <a:r>
              <a:rPr lang="fr-FR" sz="1000" b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C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ommunication           </a:t>
            </a: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sz="1000" b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NDRC 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: Négociation et Digitalisation de la relation client</a:t>
            </a: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sz="1000" b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MCO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 : </a:t>
            </a:r>
            <a:r>
              <a:rPr lang="fr-FR" sz="1000" b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M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anagement </a:t>
            </a:r>
            <a:r>
              <a:rPr lang="fr-FR" sz="1000" b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C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ommercial </a:t>
            </a:r>
            <a:r>
              <a:rPr lang="fr-FR" sz="1000" b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O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pérationnel</a:t>
            </a: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sz="1000" b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CG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     : </a:t>
            </a:r>
            <a:r>
              <a:rPr lang="fr-FR" sz="1000" b="1" i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C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omptabilité – </a:t>
            </a:r>
            <a:r>
              <a:rPr lang="fr-FR" sz="1000" b="1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G</a:t>
            </a:r>
            <a:r>
              <a:rPr lang="fr-FR" sz="1000" dirty="0">
                <a:effectLst/>
                <a:latin typeface="Barlow" panose="00000500000000000000"/>
                <a:ea typeface="Cambria" panose="02040503050406030204" pitchFamily="18" charset="0"/>
                <a:cs typeface="Times New Roman" panose="02020603050405020304" pitchFamily="18" charset="0"/>
              </a:rPr>
              <a:t>estion</a:t>
            </a: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altLang="fr-FR" sz="1000" b="1" dirty="0">
                <a:latin typeface="Balow"/>
                <a:ea typeface="MS Mincho"/>
                <a:cs typeface="Times New Roman" panose="02020603050405020304" pitchFamily="18" charset="0"/>
              </a:rPr>
              <a:t>PME en alternance : </a:t>
            </a:r>
            <a:r>
              <a:rPr lang="fr-FR" altLang="fr-FR" sz="1000" dirty="0">
                <a:latin typeface="Balow"/>
                <a:ea typeface="MS Mincho"/>
                <a:cs typeface="Times New Roman" panose="02020603050405020304" pitchFamily="18" charset="0"/>
              </a:rPr>
              <a:t>Gestion de la PME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</a:rPr>
              <a:t>Sinon vie active sachant que les 22 semaines de formation en milieu professionnel favoriseront une embauche.</a:t>
            </a:r>
          </a:p>
          <a:p>
            <a:pPr algn="just"/>
            <a:endParaRPr lang="fr-FR" sz="1000" dirty="0">
              <a:latin typeface="Barlow" panose="00000500000000000000"/>
              <a:ea typeface="MS Mincho"/>
            </a:endParaRPr>
          </a:p>
        </p:txBody>
      </p:sp>
      <p:sp>
        <p:nvSpPr>
          <p:cNvPr id="7" name="Zone de texte 5"/>
          <p:cNvSpPr txBox="1"/>
          <p:nvPr/>
        </p:nvSpPr>
        <p:spPr>
          <a:xfrm>
            <a:off x="233720" y="9726650"/>
            <a:ext cx="3533775" cy="855980"/>
          </a:xfrm>
          <a:prstGeom prst="rect">
            <a:avLst/>
          </a:prstGeom>
          <a:solidFill>
            <a:srgbClr val="FAB001"/>
          </a:solidFill>
          <a:ln w="571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1200" b="1" dirty="0">
                <a:solidFill>
                  <a:srgbClr val="FFFFFF"/>
                </a:solidFill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Vous accompagner dans votre choix… ?</a:t>
            </a:r>
          </a:p>
          <a:p>
            <a:pPr algn="ctr"/>
            <a:r>
              <a:rPr lang="fr-FR" altLang="fr-FR" sz="1200" dirty="0">
                <a:solidFill>
                  <a:srgbClr val="FFFFFF"/>
                </a:solidFill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Mme Hélène BERNARD </a:t>
            </a:r>
          </a:p>
          <a:p>
            <a:pPr algn="ctr"/>
            <a:r>
              <a:rPr lang="fr-FR" altLang="fr-FR" sz="1200" dirty="0">
                <a:solidFill>
                  <a:srgbClr val="FFFFFF"/>
                </a:solidFill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Responsable Formations Lycée Professionnel</a:t>
            </a:r>
          </a:p>
          <a:p>
            <a:pPr algn="ctr"/>
            <a:r>
              <a:rPr lang="fr-FR" altLang="fr-FR" sz="1200" dirty="0">
                <a:solidFill>
                  <a:srgbClr val="FFFFFF"/>
                </a:solidFill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lp.direction@st-jo.com </a:t>
            </a:r>
          </a:p>
          <a:p>
            <a:pPr algn="ctr">
              <a:spcAft>
                <a:spcPts val="0"/>
              </a:spcAft>
            </a:pPr>
            <a:r>
              <a:rPr lang="fr-FR" altLang="fr-FR" sz="1200" b="1" i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1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MS Mincho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8" name="Zone de texte 11"/>
          <p:cNvSpPr txBox="1"/>
          <p:nvPr/>
        </p:nvSpPr>
        <p:spPr>
          <a:xfrm>
            <a:off x="3767495" y="9726650"/>
            <a:ext cx="3535200" cy="855980"/>
          </a:xfrm>
          <a:prstGeom prst="rect">
            <a:avLst/>
          </a:prstGeom>
          <a:solidFill>
            <a:srgbClr val="004F91"/>
          </a:solidFill>
          <a:ln w="571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altLang="fr-FR" sz="1200" b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Plus d’informations, contacter :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M. Aurélien LEFRANC</a:t>
            </a:r>
            <a:b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</a:br>
            <a: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Attaché de Direction – Admission</a:t>
            </a:r>
            <a:b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</a:br>
            <a:r>
              <a:rPr lang="fr-FR" altLang="fr-FR" sz="1200" i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03 21 99 06 99 - inscriptions@st-jo.com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200" b="1" i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1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MS Mincho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80B96DB-37BA-4632-805D-1492E2FD7A32}"/>
              </a:ext>
            </a:extLst>
          </p:cNvPr>
          <p:cNvSpPr txBox="1"/>
          <p:nvPr/>
        </p:nvSpPr>
        <p:spPr>
          <a:xfrm>
            <a:off x="1889654" y="2319688"/>
            <a:ext cx="378036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BAC PRO </a:t>
            </a:r>
          </a:p>
          <a:p>
            <a:pPr algn="ctr"/>
            <a:r>
              <a:rPr 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METIERS DU COMMERCE &amp; DE LA VENTE </a:t>
            </a:r>
          </a:p>
          <a:p>
            <a:pPr algn="ctr"/>
            <a:r>
              <a:rPr 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- MCV – </a:t>
            </a:r>
            <a:r>
              <a:rPr lang="fr-FR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Option A</a:t>
            </a:r>
          </a:p>
        </p:txBody>
      </p:sp>
    </p:spTree>
    <p:extLst>
      <p:ext uri="{BB962C8B-B14F-4D97-AF65-F5344CB8AC3E}">
        <p14:creationId xmlns:p14="http://schemas.microsoft.com/office/powerpoint/2010/main" val="162280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146ECBE-6C6D-489E-8499-509B301ED4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" y="1238"/>
            <a:ext cx="7559040" cy="10689336"/>
          </a:xfrm>
          <a:prstGeom prst="rect">
            <a:avLst/>
          </a:prstGeom>
        </p:spPr>
      </p:pic>
      <p:sp>
        <p:nvSpPr>
          <p:cNvPr id="4" name="Zone de texte 10"/>
          <p:cNvSpPr txBox="1"/>
          <p:nvPr/>
        </p:nvSpPr>
        <p:spPr>
          <a:xfrm>
            <a:off x="265513" y="176270"/>
            <a:ext cx="7134225" cy="788506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Une semaine de formation en classe de seconde 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Toujours vers l’entreprise…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 algn="just"/>
            <a:r>
              <a:rPr lang="fr-FR" sz="1000" dirty="0">
                <a:effectLst/>
                <a:latin typeface="Barlow" panose="00000500000000000000"/>
                <a:ea typeface="MS Mincho"/>
              </a:rPr>
              <a:t>Des stages …</a:t>
            </a:r>
          </a:p>
          <a:p>
            <a:r>
              <a:rPr lang="fr-FR" sz="1000" dirty="0">
                <a:effectLst/>
                <a:latin typeface="Barlow" panose="00000500000000000000"/>
                <a:ea typeface="MS Mincho"/>
              </a:rPr>
              <a:t>22 semaines de formation en milieu professionnel </a:t>
            </a:r>
            <a:r>
              <a:rPr lang="fr-FR" sz="1000" dirty="0">
                <a:effectLst/>
                <a:latin typeface="Barlow" panose="00000500000000000000"/>
                <a:ea typeface="Calibri" panose="020F0502020204030204" pitchFamily="34" charset="0"/>
              </a:rPr>
              <a:t>réparties sur les trois années de formation </a:t>
            </a:r>
            <a:r>
              <a:rPr lang="fr-FR" sz="1000" dirty="0">
                <a:effectLst/>
                <a:latin typeface="Barlow" panose="00000500000000000000"/>
                <a:ea typeface="MS Mincho"/>
              </a:rPr>
              <a:t>au sein de petits ou grands commerces de détail (vente de biens)	</a:t>
            </a:r>
            <a:br>
              <a:rPr lang="fr-FR" sz="1000" dirty="0">
                <a:effectLst/>
                <a:latin typeface="Barlow" panose="00000500000000000000"/>
                <a:ea typeface="MS Mincho"/>
              </a:rPr>
            </a:b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800100" lvl="1" indent="-342900" algn="just" hangingPunct="0">
              <a:buFont typeface="Wingdings" panose="05000000000000000000" pitchFamily="2" charset="2"/>
              <a:buChar char=""/>
            </a:pPr>
            <a:r>
              <a:rPr lang="fr-FR" sz="1000" b="1" kern="1600" dirty="0">
                <a:solidFill>
                  <a:srgbClr val="000000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Vendre</a:t>
            </a:r>
            <a:r>
              <a:rPr lang="fr-FR" sz="1000" kern="1600" dirty="0">
                <a:solidFill>
                  <a:srgbClr val="000000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 : Les élèves se préparent à la vente et à l’après-vente… c’est-à-dire à la fidélisation de la clientèle.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800100" lvl="1" indent="-342900" algn="just" hangingPunct="0">
              <a:buFont typeface="Wingdings" panose="05000000000000000000" pitchFamily="2" charset="2"/>
              <a:buChar char=""/>
            </a:pPr>
            <a:r>
              <a:rPr lang="fr-FR" sz="1000" b="1" kern="1600" dirty="0">
                <a:solidFill>
                  <a:srgbClr val="000000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Gérer</a:t>
            </a:r>
            <a:r>
              <a:rPr lang="fr-FR" sz="1000" kern="1600" dirty="0">
                <a:solidFill>
                  <a:srgbClr val="000000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 : Les élèves sont initiés à l’organisation et à la gestion : approvisionnement, réassortiment, gestion de l’espace de vente, gestion des risques et performances du point de vente.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800100" lvl="1" indent="-342900" algn="just" hangingPunct="0">
              <a:buFont typeface="Wingdings" panose="05000000000000000000" pitchFamily="2" charset="2"/>
              <a:buChar char=""/>
            </a:pPr>
            <a:r>
              <a:rPr lang="fr-FR" sz="1000" b="1" kern="1600" dirty="0">
                <a:solidFill>
                  <a:srgbClr val="000000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Animer</a:t>
            </a:r>
            <a:r>
              <a:rPr lang="fr-FR" sz="1000" kern="1600" dirty="0">
                <a:solidFill>
                  <a:srgbClr val="000000"/>
                </a:solidFill>
                <a:effectLst/>
                <a:latin typeface="Barlow" panose="00000500000000000000"/>
                <a:ea typeface="MS Mincho"/>
                <a:cs typeface="Verdana" panose="020B0604030504040204" pitchFamily="34" charset="0"/>
              </a:rPr>
              <a:t> : Grâce à diverses actions, les élèves organisent l’offre des produits la plus attractive possible.</a:t>
            </a:r>
          </a:p>
          <a:p>
            <a:pPr lvl="1" algn="just" hangingPunct="0"/>
            <a:endParaRPr lang="fr-FR" sz="1000" kern="1600" dirty="0">
              <a:solidFill>
                <a:srgbClr val="000000"/>
              </a:solidFill>
              <a:latin typeface="Barlow" panose="00000500000000000000"/>
              <a:ea typeface="MS Mincho"/>
            </a:endParaRPr>
          </a:p>
          <a:p>
            <a:pPr lvl="1" algn="just" hangingPunct="0"/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sz="1200" b="1" dirty="0">
                <a:solidFill>
                  <a:srgbClr val="FFC000"/>
                </a:solidFill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Quelques évènements de la section…</a:t>
            </a:r>
          </a:p>
          <a:p>
            <a:pPr>
              <a:spcAft>
                <a:spcPts val="0"/>
              </a:spcAft>
            </a:pPr>
            <a:endParaRPr lang="fr-FR" sz="12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50" dirty="0"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Découverte du tissu commercial dans la ville de Boulogne/Mer avec étude de marché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50" dirty="0"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Sortie Culturelle (Paris, Street Art)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50" dirty="0"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Lycéens au cinéma en partenariat avec la région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50" dirty="0"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BGE : Je découvre : sensibiliser les jeunes à la réalisation ou la reprise d’une entreprise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50" dirty="0">
                <a:latin typeface="Barlow" panose="00000500000000000000" pitchFamily="2" charset="0"/>
                <a:ea typeface="MS Mincho"/>
              </a:rPr>
              <a:t>J’apprends : une simulation pour vivre en groupe la création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50" dirty="0">
                <a:latin typeface="Barlow" panose="00000500000000000000" pitchFamily="2" charset="0"/>
                <a:ea typeface="MS Mincho"/>
              </a:rPr>
              <a:t> Présentation du projet au jury final en mai 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50" dirty="0"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Séances de sophrologie en Terminale</a:t>
            </a:r>
          </a:p>
          <a:p>
            <a:pPr>
              <a:spcAft>
                <a:spcPts val="0"/>
              </a:spcAft>
            </a:pPr>
            <a:endParaRPr lang="fr-FR" sz="12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sz="12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9" name="Zone de texte 2"/>
          <p:cNvSpPr txBox="1">
            <a:spLocks noChangeArrowheads="1"/>
          </p:cNvSpPr>
          <p:nvPr/>
        </p:nvSpPr>
        <p:spPr>
          <a:xfrm rot="21008813">
            <a:off x="561974" y="8258653"/>
            <a:ext cx="2454275" cy="1718310"/>
          </a:xfrm>
          <a:prstGeom prst="rect">
            <a:avLst/>
          </a:prstGeom>
          <a:noFill/>
          <a:ln w="25400" cap="flat" cmpd="sng" algn="ctr">
            <a:noFill/>
            <a:prstDash val="solid"/>
            <a:headEnd/>
            <a:tailEnd/>
          </a:ln>
          <a:effectLst/>
          <a:scene3d>
            <a:camera prst="orthographicFront">
              <a:rot lat="0" lon="21589234" rev="21588000"/>
            </a:camera>
            <a:lightRig rig="threePt" dir="t"/>
          </a:scene3d>
        </p:spPr>
        <p:txBody>
          <a:bodyPr rot="0" vert="horz" wrap="square" lIns="91440" tIns="45720" rIns="91440" bIns="45720" numCol="1" anchor="t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altLang="fr-FR" sz="1200" i="1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  <a:t> </a:t>
            </a:r>
            <a:br>
              <a:rPr lang="fr-FR" altLang="fr-FR" sz="1200" i="1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</a:br>
            <a:r>
              <a:rPr lang="fr-FR" altLang="fr-FR" sz="1200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  <a:t>Venez nous rencontrer aux</a:t>
            </a:r>
            <a:br>
              <a:rPr lang="fr-FR" altLang="fr-FR" sz="1200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</a:br>
            <a:r>
              <a:rPr lang="fr-FR" altLang="fr-FR" sz="1200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  <a:t> portes ouvertes !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400" b="1" dirty="0">
                <a:effectLst/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0C462D5-480D-4B34-A099-3B77A2D70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769874"/>
              </p:ext>
            </p:extLst>
          </p:nvPr>
        </p:nvGraphicFramePr>
        <p:xfrm>
          <a:off x="893417" y="532635"/>
          <a:ext cx="5772839" cy="2981325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5156300">
                  <a:extLst>
                    <a:ext uri="{9D8B030D-6E8A-4147-A177-3AD203B41FA5}">
                      <a16:colId xmlns:a16="http://schemas.microsoft.com/office/drawing/2014/main" val="2856314842"/>
                    </a:ext>
                  </a:extLst>
                </a:gridCol>
                <a:gridCol w="616539">
                  <a:extLst>
                    <a:ext uri="{9D8B030D-6E8A-4147-A177-3AD203B41FA5}">
                      <a16:colId xmlns:a16="http://schemas.microsoft.com/office/drawing/2014/main" val="56392105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r>
                        <a:rPr lang="fr-FR" sz="1000" b="0" kern="1200" dirty="0">
                          <a:solidFill>
                            <a:schemeClr val="bg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ENSEIGNEMENTS PROFESSIONNELS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r>
                        <a:rPr lang="fr-FR" sz="1000" b="0" kern="1200" dirty="0">
                          <a:solidFill>
                            <a:schemeClr val="bg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15 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55267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 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>
                          <a:effectLst/>
                          <a:latin typeface="Barlow" panose="00000500000000000000" pitchFamily="2" charset="0"/>
                        </a:rPr>
                        <a:t>11 H</a:t>
                      </a:r>
                      <a:endParaRPr 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9354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 et Français en </a:t>
                      </a:r>
                      <a:r>
                        <a:rPr lang="fr-FR" sz="1000" b="0" dirty="0" err="1">
                          <a:effectLst/>
                          <a:latin typeface="Barlow" panose="00000500000000000000" pitchFamily="2" charset="0"/>
                        </a:rPr>
                        <a:t>co</a:t>
                      </a:r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-intervention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7760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 et Mathématiques-Sciences en </a:t>
                      </a:r>
                      <a:r>
                        <a:rPr lang="fr-FR" sz="1000" b="0" dirty="0" err="1">
                          <a:effectLst/>
                          <a:latin typeface="Barlow" panose="00000500000000000000" pitchFamily="2" charset="0"/>
                        </a:rPr>
                        <a:t>co</a:t>
                      </a:r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-intervention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54576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Prévention - Santé - Environnement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31654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Economie-Gestion ou Economie-Droit (selon la spécialité)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49296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r>
                        <a:rPr lang="fr-FR" sz="1000" b="0" kern="1200" dirty="0">
                          <a:solidFill>
                            <a:schemeClr val="bg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ENSEIGNEMENTS GENERAUX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r>
                        <a:rPr lang="fr-FR" sz="1000" b="0" kern="1200" dirty="0">
                          <a:solidFill>
                            <a:schemeClr val="bg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12 H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7360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Français - Histoire-Géographie – Enseignement Moral et Civique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>
                          <a:effectLst/>
                          <a:latin typeface="Barlow" panose="00000500000000000000" pitchFamily="2" charset="0"/>
                        </a:rPr>
                        <a:t>3,5 H</a:t>
                      </a:r>
                      <a:endParaRPr 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24288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Mathématiques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>
                          <a:effectLst/>
                          <a:latin typeface="Barlow" panose="00000500000000000000" pitchFamily="2" charset="0"/>
                        </a:rPr>
                        <a:t>1,5 H</a:t>
                      </a:r>
                      <a:endParaRPr 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26920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Anglais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2 H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79038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Sciences ou Langue Vivante B (selon la spécialité)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>
                          <a:effectLst/>
                          <a:latin typeface="Barlow" panose="00000500000000000000" pitchFamily="2" charset="0"/>
                        </a:rPr>
                        <a:t>1,5 H</a:t>
                      </a:r>
                      <a:endParaRPr 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17448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Arts Appliqués et Cultures Artistiques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32277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Education Physique et Sportive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>
                          <a:effectLst/>
                          <a:latin typeface="Barlow" panose="00000500000000000000" pitchFamily="2" charset="0"/>
                        </a:rPr>
                        <a:t>2,5 H</a:t>
                      </a:r>
                      <a:endParaRPr 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67011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r>
                        <a:rPr lang="fr-FR" sz="1000" b="1" kern="1200" dirty="0">
                          <a:solidFill>
                            <a:schemeClr val="tx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CONSOLIDATION, ACCOMPAGNEMENT PERSONNALISE ET </a:t>
                      </a:r>
                      <a:br>
                        <a:rPr lang="fr-FR" sz="1000" b="1" kern="1200" dirty="0">
                          <a:solidFill>
                            <a:schemeClr val="tx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000" b="1" kern="1200" dirty="0">
                          <a:solidFill>
                            <a:schemeClr val="tx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PREPARATION A L’ORIENTATION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r>
                        <a:rPr lang="fr-FR" sz="1000" b="0" kern="1200" dirty="0">
                          <a:solidFill>
                            <a:schemeClr val="tx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3H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5167369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r>
                        <a:rPr lang="fr-FR" sz="1000" b="1" dirty="0">
                          <a:effectLst/>
                          <a:latin typeface="Barlow" panose="00000500000000000000" pitchFamily="2" charset="0"/>
                        </a:rPr>
                        <a:t>FORMATION EN MILIEU PROFESSIONNEL: 6 SEMAINES – 8 SEMAINES – 8 SEMAINES</a:t>
                      </a:r>
                      <a:endParaRPr lang="fr-FR" sz="1000" b="1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547601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A41582AE-4548-4B04-95FE-8A3D9A13B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0516" y="1048545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4769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701</Words>
  <Application>Microsoft Office PowerPoint</Application>
  <PresentationFormat>Personnalisé</PresentationFormat>
  <Paragraphs>113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MS Mincho</vt:lpstr>
      <vt:lpstr>Arial</vt:lpstr>
      <vt:lpstr>Arial Narrow</vt:lpstr>
      <vt:lpstr>Balow</vt:lpstr>
      <vt:lpstr>Barlow</vt:lpstr>
      <vt:lpstr>Barlow Medium</vt:lpstr>
      <vt:lpstr>Calibri</vt:lpstr>
      <vt:lpstr>Calibri Light</vt:lpstr>
      <vt:lpstr>Cambria</vt:lpstr>
      <vt:lpstr>Tahoma</vt:lpstr>
      <vt:lpstr>Times New Roman</vt:lpstr>
      <vt:lpstr>Verdana</vt:lpstr>
      <vt:lpstr>Wingdings</vt:lpstr>
      <vt:lpstr>Thème Office</vt:lpstr>
      <vt:lpstr>Présentation PowerPoint</vt:lpstr>
      <vt:lpstr>Présentation PowerPoint</vt:lpstr>
    </vt:vector>
  </TitlesOfParts>
  <Company>A.S.I.A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LEFRANC Aurélien - Secrétariat inscriptions</dc:creator>
  <cp:lastModifiedBy>LEFRANC Aurélien - Secrétariat inscriptions</cp:lastModifiedBy>
  <cp:revision>21</cp:revision>
  <cp:lastPrinted>2022-11-25T12:54:40Z</cp:lastPrinted>
  <dcterms:created xsi:type="dcterms:W3CDTF">2022-01-12T09:03:47Z</dcterms:created>
  <dcterms:modified xsi:type="dcterms:W3CDTF">2023-11-09T08:33:12Z</dcterms:modified>
</cp:coreProperties>
</file>