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sldIdLst>
    <p:sldId id="256" r:id="rId2"/>
    <p:sldId id="257" r:id="rId3"/>
  </p:sldIdLst>
  <p:sldSz cx="7559675" cy="1069181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F91"/>
    <a:srgbClr val="1C70B8"/>
    <a:srgbClr val="9E9B9D"/>
    <a:srgbClr val="9E9C9D"/>
    <a:srgbClr val="F9B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Style léger 2 - Accentuation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30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numCol="1" anchor="b"/>
          <a:lstStyle>
            <a:lvl1pPr algn="ctr">
              <a:defRPr sz="4960"/>
            </a:lvl1pPr>
          </a:lstStyle>
          <a:p>
            <a:r>
              <a:rPr lang="fr-FR" altLang="fr-FR"/>
              <a:t>Modifiez le style du titre</a:t>
            </a:r>
            <a:endParaRPr lang="en-US" dirty="0"/>
          </a:p>
        </p:txBody>
      </p:sp>
      <p:sp>
        <p:nvSpPr>
          <p:cNvPr id="3" name="Subtitle 2"/>
          <p:cNvSpPr>
            <a:spLocks noGrp="1"/>
          </p:cNvSpPr>
          <p:nvPr>
            <p:ph type="subTitle" idx="1"/>
          </p:nvPr>
        </p:nvSpPr>
        <p:spPr>
          <a:xfrm>
            <a:off x="944960" y="5615678"/>
            <a:ext cx="5669756" cy="2581379"/>
          </a:xfrm>
        </p:spPr>
        <p:txBody>
          <a:bodyPr numCol="1"/>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ltLang="fr-FR"/>
              <a:t>Modifier le style des sous-titres du masque</a:t>
            </a:r>
            <a:endParaRPr lang="en-US" dirty="0"/>
          </a:p>
        </p:txBody>
      </p:sp>
      <p:sp>
        <p:nvSpPr>
          <p:cNvPr id="4" name="Date Placeholder 3"/>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5" name="Footer Placeholder 4"/>
          <p:cNvSpPr>
            <a:spLocks noGrp="1"/>
          </p:cNvSpPr>
          <p:nvPr>
            <p:ph type="ftr" sz="quarter" idx="11"/>
          </p:nvPr>
        </p:nvSpPr>
        <p:spPr/>
        <p:txBody>
          <a:bodyPr numCol="1"/>
          <a:lstStyle/>
          <a:p>
            <a:endParaRPr lang="fr-FR" altLang="fr-FR"/>
          </a:p>
        </p:txBody>
      </p:sp>
      <p:sp>
        <p:nvSpPr>
          <p:cNvPr id="6" name="Slide Number Placeholder 5"/>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2047540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fr-FR" altLang="fr-FR"/>
              <a:t>Modifiez le style du titre</a:t>
            </a:r>
            <a:endParaRPr lang="en-US" dirty="0"/>
          </a:p>
        </p:txBody>
      </p:sp>
      <p:sp>
        <p:nvSpPr>
          <p:cNvPr id="3" name="Vertical Text Placeholder 2"/>
          <p:cNvSpPr>
            <a:spLocks noGrp="1"/>
          </p:cNvSpPr>
          <p:nvPr>
            <p:ph type="body" orient="vert" idx="1"/>
          </p:nvPr>
        </p:nvSpPr>
        <p:spPr/>
        <p:txBody>
          <a:bodyPr vert="eaVert" numCol="1"/>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4" name="Date Placeholder 3"/>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5" name="Footer Placeholder 4"/>
          <p:cNvSpPr>
            <a:spLocks noGrp="1"/>
          </p:cNvSpPr>
          <p:nvPr>
            <p:ph type="ftr" sz="quarter" idx="11"/>
          </p:nvPr>
        </p:nvSpPr>
        <p:spPr/>
        <p:txBody>
          <a:bodyPr numCol="1"/>
          <a:lstStyle/>
          <a:p>
            <a:endParaRPr lang="fr-FR" altLang="fr-FR"/>
          </a:p>
        </p:txBody>
      </p:sp>
      <p:sp>
        <p:nvSpPr>
          <p:cNvPr id="6" name="Slide Number Placeholder 5"/>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3072206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numCol="1"/>
          <a:lstStyle/>
          <a:p>
            <a:r>
              <a:rPr lang="fr-FR" altLang="fr-FR"/>
              <a:t>Modifiez le style du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numCol="1"/>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4" name="Date Placeholder 3"/>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5" name="Footer Placeholder 4"/>
          <p:cNvSpPr>
            <a:spLocks noGrp="1"/>
          </p:cNvSpPr>
          <p:nvPr>
            <p:ph type="ftr" sz="quarter" idx="11"/>
          </p:nvPr>
        </p:nvSpPr>
        <p:spPr/>
        <p:txBody>
          <a:bodyPr numCol="1"/>
          <a:lstStyle/>
          <a:p>
            <a:endParaRPr lang="fr-FR" altLang="fr-FR"/>
          </a:p>
        </p:txBody>
      </p:sp>
      <p:sp>
        <p:nvSpPr>
          <p:cNvPr id="6" name="Slide Number Placeholder 5"/>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3138503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fr-FR" altLang="fr-FR"/>
              <a:t>Modifiez le style du titre</a:t>
            </a:r>
            <a:endParaRPr lang="en-US" dirty="0"/>
          </a:p>
        </p:txBody>
      </p:sp>
      <p:sp>
        <p:nvSpPr>
          <p:cNvPr id="3" name="Content Placeholder 2"/>
          <p:cNvSpPr>
            <a:spLocks noGrp="1"/>
          </p:cNvSpPr>
          <p:nvPr>
            <p:ph idx="1"/>
          </p:nvPr>
        </p:nvSpPr>
        <p:spPr/>
        <p:txBody>
          <a:bodyPr numCol="1"/>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4" name="Date Placeholder 3"/>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5" name="Footer Placeholder 4"/>
          <p:cNvSpPr>
            <a:spLocks noGrp="1"/>
          </p:cNvSpPr>
          <p:nvPr>
            <p:ph type="ftr" sz="quarter" idx="11"/>
          </p:nvPr>
        </p:nvSpPr>
        <p:spPr/>
        <p:txBody>
          <a:bodyPr numCol="1"/>
          <a:lstStyle/>
          <a:p>
            <a:endParaRPr lang="fr-FR" altLang="fr-FR"/>
          </a:p>
        </p:txBody>
      </p:sp>
      <p:sp>
        <p:nvSpPr>
          <p:cNvPr id="6" name="Slide Number Placeholder 5"/>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1535342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numCol="1" anchor="b"/>
          <a:lstStyle>
            <a:lvl1pPr>
              <a:defRPr sz="4960"/>
            </a:lvl1pPr>
          </a:lstStyle>
          <a:p>
            <a:r>
              <a:rPr lang="fr-FR" altLang="fr-FR"/>
              <a:t>Modifiez le style du titre</a:t>
            </a:r>
            <a:endParaRPr lang="en-US" dirty="0"/>
          </a:p>
        </p:txBody>
      </p:sp>
      <p:sp>
        <p:nvSpPr>
          <p:cNvPr id="3" name="Text Placeholder 2"/>
          <p:cNvSpPr>
            <a:spLocks noGrp="1"/>
          </p:cNvSpPr>
          <p:nvPr>
            <p:ph type="body" idx="1"/>
          </p:nvPr>
        </p:nvSpPr>
        <p:spPr>
          <a:xfrm>
            <a:off x="515791" y="7155103"/>
            <a:ext cx="6520220" cy="2338833"/>
          </a:xfrm>
        </p:spPr>
        <p:txBody>
          <a:bodyPr numCol="1"/>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ltLang="fr-FR"/>
              <a:t>Modifier les styles du texte du masque</a:t>
            </a:r>
          </a:p>
        </p:txBody>
      </p:sp>
      <p:sp>
        <p:nvSpPr>
          <p:cNvPr id="4" name="Date Placeholder 3"/>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5" name="Footer Placeholder 4"/>
          <p:cNvSpPr>
            <a:spLocks noGrp="1"/>
          </p:cNvSpPr>
          <p:nvPr>
            <p:ph type="ftr" sz="quarter" idx="11"/>
          </p:nvPr>
        </p:nvSpPr>
        <p:spPr/>
        <p:txBody>
          <a:bodyPr numCol="1"/>
          <a:lstStyle/>
          <a:p>
            <a:endParaRPr lang="fr-FR" altLang="fr-FR"/>
          </a:p>
        </p:txBody>
      </p:sp>
      <p:sp>
        <p:nvSpPr>
          <p:cNvPr id="6" name="Slide Number Placeholder 5"/>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1235605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fr-FR" altLang="fr-FR"/>
              <a:t>Modifiez le style du titre</a:t>
            </a:r>
            <a:endParaRPr lang="en-US" dirty="0"/>
          </a:p>
        </p:txBody>
      </p:sp>
      <p:sp>
        <p:nvSpPr>
          <p:cNvPr id="3" name="Content Placeholder 2"/>
          <p:cNvSpPr>
            <a:spLocks noGrp="1"/>
          </p:cNvSpPr>
          <p:nvPr>
            <p:ph sz="half" idx="1"/>
          </p:nvPr>
        </p:nvSpPr>
        <p:spPr>
          <a:xfrm>
            <a:off x="519728" y="2846200"/>
            <a:ext cx="3212862" cy="6783857"/>
          </a:xfrm>
        </p:spPr>
        <p:txBody>
          <a:bodyPr numCol="1"/>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numCol="1"/>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5" name="Date Placeholder 4"/>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6" name="Footer Placeholder 5"/>
          <p:cNvSpPr>
            <a:spLocks noGrp="1"/>
          </p:cNvSpPr>
          <p:nvPr>
            <p:ph type="ftr" sz="quarter" idx="11"/>
          </p:nvPr>
        </p:nvSpPr>
        <p:spPr/>
        <p:txBody>
          <a:bodyPr numCol="1"/>
          <a:lstStyle/>
          <a:p>
            <a:endParaRPr lang="fr-FR" altLang="fr-FR"/>
          </a:p>
        </p:txBody>
      </p:sp>
      <p:sp>
        <p:nvSpPr>
          <p:cNvPr id="7" name="Slide Number Placeholder 6"/>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2398454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numCol="1"/>
          <a:lstStyle/>
          <a:p>
            <a:r>
              <a:rPr lang="fr-FR" altLang="fr-FR"/>
              <a:t>Modifiez le style du titre</a:t>
            </a:r>
            <a:endParaRPr lang="en-US" dirty="0"/>
          </a:p>
        </p:txBody>
      </p:sp>
      <p:sp>
        <p:nvSpPr>
          <p:cNvPr id="3" name="Text Placeholder 2"/>
          <p:cNvSpPr>
            <a:spLocks noGrp="1"/>
          </p:cNvSpPr>
          <p:nvPr>
            <p:ph type="body" idx="1"/>
          </p:nvPr>
        </p:nvSpPr>
        <p:spPr>
          <a:xfrm>
            <a:off x="520713" y="2620980"/>
            <a:ext cx="3198096" cy="1284502"/>
          </a:xfrm>
        </p:spPr>
        <p:txBody>
          <a:bodyPr numCol="1"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ltLang="fr-FR"/>
              <a:t>Modifier les styles du texte du masque</a:t>
            </a:r>
          </a:p>
        </p:txBody>
      </p:sp>
      <p:sp>
        <p:nvSpPr>
          <p:cNvPr id="4" name="Content Placeholder 3"/>
          <p:cNvSpPr>
            <a:spLocks noGrp="1"/>
          </p:cNvSpPr>
          <p:nvPr>
            <p:ph sz="half" idx="2"/>
          </p:nvPr>
        </p:nvSpPr>
        <p:spPr>
          <a:xfrm>
            <a:off x="520713" y="3905482"/>
            <a:ext cx="3198096" cy="5744375"/>
          </a:xfrm>
        </p:spPr>
        <p:txBody>
          <a:bodyPr numCol="1"/>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numCol="1"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ltLang="fr-FR"/>
              <a:t>Modifier les styles du texte du masque</a:t>
            </a:r>
          </a:p>
        </p:txBody>
      </p:sp>
      <p:sp>
        <p:nvSpPr>
          <p:cNvPr id="6" name="Content Placeholder 5"/>
          <p:cNvSpPr>
            <a:spLocks noGrp="1"/>
          </p:cNvSpPr>
          <p:nvPr>
            <p:ph sz="quarter" idx="4"/>
          </p:nvPr>
        </p:nvSpPr>
        <p:spPr>
          <a:xfrm>
            <a:off x="3827086" y="3905482"/>
            <a:ext cx="3213847" cy="5744375"/>
          </a:xfrm>
        </p:spPr>
        <p:txBody>
          <a:bodyPr numCol="1"/>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7" name="Date Placeholder 6"/>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8" name="Footer Placeholder 7"/>
          <p:cNvSpPr>
            <a:spLocks noGrp="1"/>
          </p:cNvSpPr>
          <p:nvPr>
            <p:ph type="ftr" sz="quarter" idx="11"/>
          </p:nvPr>
        </p:nvSpPr>
        <p:spPr/>
        <p:txBody>
          <a:bodyPr numCol="1"/>
          <a:lstStyle/>
          <a:p>
            <a:endParaRPr lang="fr-FR" altLang="fr-FR"/>
          </a:p>
        </p:txBody>
      </p:sp>
      <p:sp>
        <p:nvSpPr>
          <p:cNvPr id="9" name="Slide Number Placeholder 8"/>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1585596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fr-FR" altLang="fr-FR"/>
              <a:t>Modifiez le style du titre</a:t>
            </a:r>
            <a:endParaRPr lang="en-US" dirty="0"/>
          </a:p>
        </p:txBody>
      </p:sp>
      <p:sp>
        <p:nvSpPr>
          <p:cNvPr id="3" name="Date Placeholder 2"/>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4" name="Footer Placeholder 3"/>
          <p:cNvSpPr>
            <a:spLocks noGrp="1"/>
          </p:cNvSpPr>
          <p:nvPr>
            <p:ph type="ftr" sz="quarter" idx="11"/>
          </p:nvPr>
        </p:nvSpPr>
        <p:spPr/>
        <p:txBody>
          <a:bodyPr numCol="1"/>
          <a:lstStyle/>
          <a:p>
            <a:endParaRPr lang="fr-FR" altLang="fr-FR"/>
          </a:p>
        </p:txBody>
      </p:sp>
      <p:sp>
        <p:nvSpPr>
          <p:cNvPr id="5" name="Slide Number Placeholder 4"/>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2025429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3" name="Footer Placeholder 2"/>
          <p:cNvSpPr>
            <a:spLocks noGrp="1"/>
          </p:cNvSpPr>
          <p:nvPr>
            <p:ph type="ftr" sz="quarter" idx="11"/>
          </p:nvPr>
        </p:nvSpPr>
        <p:spPr/>
        <p:txBody>
          <a:bodyPr numCol="1"/>
          <a:lstStyle/>
          <a:p>
            <a:endParaRPr lang="fr-FR" altLang="fr-FR"/>
          </a:p>
        </p:txBody>
      </p:sp>
      <p:sp>
        <p:nvSpPr>
          <p:cNvPr id="4" name="Slide Number Placeholder 3"/>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2505502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numCol="1" anchor="b"/>
          <a:lstStyle>
            <a:lvl1pPr>
              <a:defRPr sz="2645"/>
            </a:lvl1pPr>
          </a:lstStyle>
          <a:p>
            <a:r>
              <a:rPr lang="fr-FR" altLang="fr-FR"/>
              <a:t>Modifiez le style du titre</a:t>
            </a:r>
            <a:endParaRPr lang="en-US" dirty="0"/>
          </a:p>
        </p:txBody>
      </p:sp>
      <p:sp>
        <p:nvSpPr>
          <p:cNvPr id="3" name="Content Placeholder 2"/>
          <p:cNvSpPr>
            <a:spLocks noGrp="1"/>
          </p:cNvSpPr>
          <p:nvPr>
            <p:ph idx="1"/>
          </p:nvPr>
        </p:nvSpPr>
        <p:spPr>
          <a:xfrm>
            <a:off x="3213847" y="1539425"/>
            <a:ext cx="3827085" cy="7598117"/>
          </a:xfrm>
        </p:spPr>
        <p:txBody>
          <a:bodyPr numCol="1"/>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numCol="1"/>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ltLang="fr-FR"/>
              <a:t>Modifier les styles du texte du masque</a:t>
            </a:r>
          </a:p>
        </p:txBody>
      </p:sp>
      <p:sp>
        <p:nvSpPr>
          <p:cNvPr id="5" name="Date Placeholder 4"/>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6" name="Footer Placeholder 5"/>
          <p:cNvSpPr>
            <a:spLocks noGrp="1"/>
          </p:cNvSpPr>
          <p:nvPr>
            <p:ph type="ftr" sz="quarter" idx="11"/>
          </p:nvPr>
        </p:nvSpPr>
        <p:spPr/>
        <p:txBody>
          <a:bodyPr numCol="1"/>
          <a:lstStyle/>
          <a:p>
            <a:endParaRPr lang="fr-FR" altLang="fr-FR"/>
          </a:p>
        </p:txBody>
      </p:sp>
      <p:sp>
        <p:nvSpPr>
          <p:cNvPr id="7" name="Slide Number Placeholder 6"/>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2492744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numCol="1" anchor="b"/>
          <a:lstStyle>
            <a:lvl1pPr>
              <a:defRPr sz="2645"/>
            </a:lvl1pPr>
          </a:lstStyle>
          <a:p>
            <a:r>
              <a:rPr lang="fr-FR" altLang="fr-FR"/>
              <a:t>Modifiez le style du titre</a:t>
            </a:r>
            <a:endParaRPr lang="en-US" dirty="0"/>
          </a:p>
        </p:txBody>
      </p:sp>
      <p:sp>
        <p:nvSpPr>
          <p:cNvPr id="3" name="Picture Placeholder 2"/>
          <p:cNvSpPr>
            <a:spLocks noGrp="1" noChangeAspect="1"/>
          </p:cNvSpPr>
          <p:nvPr>
            <p:ph type="pic" idx="1"/>
          </p:nvPr>
        </p:nvSpPr>
        <p:spPr>
          <a:xfrm>
            <a:off x="3213847" y="1539425"/>
            <a:ext cx="3827085" cy="7598117"/>
          </a:xfrm>
        </p:spPr>
        <p:txBody>
          <a:bodyPr numCol="1"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ltLang="fr-FR"/>
              <a:t>Cliquez sur l'icône pour ajouter une image</a:t>
            </a:r>
            <a:endParaRPr lang="en-US" dirty="0"/>
          </a:p>
        </p:txBody>
      </p:sp>
      <p:sp>
        <p:nvSpPr>
          <p:cNvPr id="4" name="Text Placeholder 3"/>
          <p:cNvSpPr>
            <a:spLocks noGrp="1"/>
          </p:cNvSpPr>
          <p:nvPr>
            <p:ph type="body" sz="half" idx="2"/>
          </p:nvPr>
        </p:nvSpPr>
        <p:spPr>
          <a:xfrm>
            <a:off x="520712" y="3207544"/>
            <a:ext cx="2438192" cy="5942372"/>
          </a:xfrm>
        </p:spPr>
        <p:txBody>
          <a:bodyPr numCol="1"/>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ltLang="fr-FR"/>
              <a:t>Modifier les styles du texte du masque</a:t>
            </a:r>
          </a:p>
        </p:txBody>
      </p:sp>
      <p:sp>
        <p:nvSpPr>
          <p:cNvPr id="5" name="Date Placeholder 4"/>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6" name="Footer Placeholder 5"/>
          <p:cNvSpPr>
            <a:spLocks noGrp="1"/>
          </p:cNvSpPr>
          <p:nvPr>
            <p:ph type="ftr" sz="quarter" idx="11"/>
          </p:nvPr>
        </p:nvSpPr>
        <p:spPr/>
        <p:txBody>
          <a:bodyPr numCol="1"/>
          <a:lstStyle/>
          <a:p>
            <a:endParaRPr lang="fr-FR" altLang="fr-FR"/>
          </a:p>
        </p:txBody>
      </p:sp>
      <p:sp>
        <p:nvSpPr>
          <p:cNvPr id="7" name="Slide Number Placeholder 6"/>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2439283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numCol="1" rtlCol="0" anchor="ctr">
            <a:normAutofit/>
          </a:bodyPr>
          <a:lstStyle/>
          <a:p>
            <a:r>
              <a:rPr lang="fr-FR" altLang="fr-FR"/>
              <a:t>Modifiez le style du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numCol="1" rtlCol="0">
            <a:normAutofit/>
          </a:bodyPr>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numCol="1" rtlCol="0" anchor="ctr"/>
          <a:lstStyle>
            <a:lvl1pPr algn="l">
              <a:defRPr sz="992">
                <a:solidFill>
                  <a:schemeClr val="tx1">
                    <a:tint val="75000"/>
                  </a:schemeClr>
                </a:solidFill>
              </a:defRPr>
            </a:lvl1pPr>
          </a:lstStyle>
          <a:p>
            <a:fld id="{C41C1655-6513-42D5-BED6-9F4458CC79FF}" type="datetimeFigureOut">
              <a:rPr lang="fr-FR" altLang="fr-FR" smtClean="0"/>
              <a:t>20/11/2023</a:t>
            </a:fld>
            <a:endParaRPr lang="fr-FR" alt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numCol="1" rtlCol="0" anchor="ctr"/>
          <a:lstStyle>
            <a:lvl1pPr algn="ctr">
              <a:defRPr sz="992">
                <a:solidFill>
                  <a:schemeClr val="tx1">
                    <a:tint val="75000"/>
                  </a:schemeClr>
                </a:solidFill>
              </a:defRPr>
            </a:lvl1pPr>
          </a:lstStyle>
          <a:p>
            <a:endParaRPr lang="fr-FR" alt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numCol="1" rtlCol="0" anchor="ctr"/>
          <a:lstStyle>
            <a:lvl1pPr algn="r">
              <a:defRPr sz="992">
                <a:solidFill>
                  <a:schemeClr val="tx1">
                    <a:tint val="75000"/>
                  </a:schemeClr>
                </a:solidFill>
              </a:defRPr>
            </a:lvl1pPr>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1691836011"/>
      </p:ext>
    </p:extLst>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DDDD3BC-FBA0-464F-A1AB-C6C2F21DC3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7" y="1238"/>
            <a:ext cx="7559040" cy="10689336"/>
          </a:xfrm>
          <a:prstGeom prst="rect">
            <a:avLst/>
          </a:prstGeom>
        </p:spPr>
      </p:pic>
      <p:sp>
        <p:nvSpPr>
          <p:cNvPr id="5" name="Zone de texte 2"/>
          <p:cNvSpPr txBox="1">
            <a:spLocks noChangeArrowheads="1"/>
          </p:cNvSpPr>
          <p:nvPr/>
        </p:nvSpPr>
        <p:spPr>
          <a:xfrm>
            <a:off x="207962" y="3522244"/>
            <a:ext cx="7143750" cy="6204406"/>
          </a:xfrm>
          <a:prstGeom prst="rect">
            <a:avLst/>
          </a:prstGeom>
          <a:noFill/>
          <a:ln w="9525">
            <a:noFill/>
            <a:miter lim="800000"/>
            <a:headEnd/>
            <a:tailEnd/>
          </a:ln>
        </p:spPr>
        <p:txBody>
          <a:bodyPr rot="0" vert="horz" wrap="square" lIns="91440" tIns="45720" rIns="91440" bIns="45720" numCol="1" anchor="t" anchorCtr="0">
            <a:noAutofit/>
          </a:bodyPr>
          <a:lstStyle/>
          <a:p>
            <a:pPr>
              <a:spcAft>
                <a:spcPts val="0"/>
              </a:spcAft>
            </a:pPr>
            <a:endParaRPr lang="fr-FR" sz="1200" b="1" dirty="0">
              <a:solidFill>
                <a:srgbClr val="1C70B8"/>
              </a:solidFill>
              <a:latin typeface="Barlow" panose="00000500000000000000" pitchFamily="2" charset="0"/>
            </a:endParaRPr>
          </a:p>
          <a:p>
            <a:pPr>
              <a:spcAft>
                <a:spcPts val="0"/>
              </a:spcAft>
            </a:pPr>
            <a:r>
              <a:rPr sz="1200" b="1" dirty="0">
                <a:solidFill>
                  <a:srgbClr val="1C70B8"/>
                </a:solidFill>
                <a:latin typeface="Barlow" panose="00000500000000000000" pitchFamily="2" charset="0"/>
              </a:rPr>
              <a:t>Ce </a:t>
            </a:r>
            <a:r>
              <a:rPr sz="1200" b="1" dirty="0" err="1">
                <a:solidFill>
                  <a:srgbClr val="1C70B8"/>
                </a:solidFill>
                <a:latin typeface="Barlow" panose="00000500000000000000" pitchFamily="2" charset="0"/>
              </a:rPr>
              <a:t>diplômé</a:t>
            </a:r>
            <a:r>
              <a:rPr sz="1200" b="1" dirty="0">
                <a:solidFill>
                  <a:srgbClr val="1C70B8"/>
                </a:solidFill>
                <a:latin typeface="Barlow" panose="00000500000000000000" pitchFamily="2" charset="0"/>
              </a:rPr>
              <a:t>...</a:t>
            </a:r>
            <a:r>
              <a:rPr lang="fr-FR" sz="1200" b="1" dirty="0">
                <a:solidFill>
                  <a:srgbClr val="1C70B8"/>
                </a:solidFill>
                <a:latin typeface="Barlow" panose="00000500000000000000" pitchFamily="2" charset="0"/>
              </a:rPr>
              <a:t>Q</a:t>
            </a:r>
            <a:r>
              <a:rPr sz="1200" b="1" dirty="0" err="1">
                <a:solidFill>
                  <a:srgbClr val="1C70B8"/>
                </a:solidFill>
                <a:latin typeface="Barlow" panose="00000500000000000000" pitchFamily="2" charset="0"/>
              </a:rPr>
              <a:t>ui</a:t>
            </a:r>
            <a:r>
              <a:rPr sz="1200" b="1" dirty="0">
                <a:solidFill>
                  <a:srgbClr val="1C70B8"/>
                </a:solidFill>
                <a:latin typeface="Barlow" panose="00000500000000000000" pitchFamily="2" charset="0"/>
              </a:rPr>
              <a:t> </a:t>
            </a:r>
            <a:r>
              <a:rPr sz="1200" b="1" dirty="0" err="1">
                <a:solidFill>
                  <a:srgbClr val="1C70B8"/>
                </a:solidFill>
                <a:latin typeface="Barlow" panose="00000500000000000000" pitchFamily="2" charset="0"/>
              </a:rPr>
              <a:t>est-il</a:t>
            </a:r>
            <a:r>
              <a:rPr sz="1200" b="1" dirty="0">
                <a:solidFill>
                  <a:srgbClr val="1C70B8"/>
                </a:solidFill>
                <a:latin typeface="Barlow" panose="00000500000000000000" pitchFamily="2" charset="0"/>
              </a:rPr>
              <a:t> ? </a:t>
            </a:r>
            <a:br>
              <a:rPr lang="fr-FR" sz="1200" b="1" dirty="0">
                <a:solidFill>
                  <a:srgbClr val="1C70B8"/>
                </a:solidFill>
                <a:latin typeface="Barlow" panose="00000500000000000000" pitchFamily="2" charset="0"/>
              </a:rPr>
            </a:br>
            <a:endParaRPr lang="fr-FR" altLang="fr-FR" sz="1200" dirty="0">
              <a:effectLst/>
              <a:latin typeface="Barlow" panose="00000500000000000000" pitchFamily="2" charset="0"/>
              <a:ea typeface="MS Mincho"/>
            </a:endParaRP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C’est un professionnel dont l’activité est centrée sur l’exécution des tâches de maintenances préventives et / ou correctives sur tout équipement de production industriel à caractère pluri-technologique. (Mécanique, pneumatique, électrotechnique, électronique)</a:t>
            </a:r>
          </a:p>
          <a:p>
            <a:pPr marL="800100" lvl="1" indent="-342900" algn="just" hangingPunct="0">
              <a:buFont typeface="Wingdings" panose="05000000000000000000" pitchFamily="2" charset="2"/>
              <a:buChar char=""/>
            </a:pPr>
            <a:r>
              <a:rPr lang="fr-FR" sz="1000" dirty="0">
                <a:effectLst/>
                <a:latin typeface="Barlow" panose="00000500000000000000" pitchFamily="2" charset="0"/>
                <a:ea typeface="MS Mincho"/>
              </a:rPr>
              <a:t>Il sera autonome </a:t>
            </a:r>
            <a:r>
              <a:rPr lang="fr-FR" sz="1000" kern="1600" dirty="0">
                <a:solidFill>
                  <a:srgbClr val="000000"/>
                </a:solidFill>
                <a:effectLst/>
                <a:latin typeface="Barlow" panose="00000500000000000000" pitchFamily="2" charset="0"/>
                <a:ea typeface="MS Mincho"/>
                <a:cs typeface="Verdana" panose="020B0604030504040204" pitchFamily="34" charset="0"/>
              </a:rPr>
              <a:t>dans l’exercice des fonctions de la maintenance (organisation, élaboration du diagnostic, mise en œuvre des procédures d’intervention, intervention, compte rendu...), ce qui lui permettra de mieux comprendre et de maîtriser les contraintes physiques, techniques et économiques d’un système industriel.</a:t>
            </a:r>
            <a:endParaRPr lang="fr-FR" sz="1000" dirty="0">
              <a:effectLst/>
              <a:latin typeface="Barlow" panose="00000500000000000000" pitchFamily="2" charset="0"/>
              <a:ea typeface="MS Mincho"/>
            </a:endParaRPr>
          </a:p>
          <a:p>
            <a:pPr algn="just">
              <a:spcAft>
                <a:spcPts val="0"/>
              </a:spcAft>
            </a:pPr>
            <a:endParaRPr lang="fr-FR" altLang="fr-FR" sz="1200" b="1" dirty="0">
              <a:solidFill>
                <a:srgbClr val="FFC000"/>
              </a:solidFill>
              <a:effectLst/>
              <a:latin typeface="Barlow" panose="00000500000000000000" pitchFamily="2" charset="0"/>
              <a:ea typeface="MS Mincho"/>
              <a:cs typeface="Calibri" panose="020F0502020204030204" pitchFamily="34" charset="0"/>
            </a:endParaRPr>
          </a:p>
          <a:p>
            <a:pPr>
              <a:spcAft>
                <a:spcPts val="0"/>
              </a:spcAft>
            </a:pPr>
            <a:r>
              <a:rPr lang="fr-FR" altLang="fr-FR" sz="1200" b="1" dirty="0">
                <a:solidFill>
                  <a:srgbClr val="1C70B8"/>
                </a:solidFill>
                <a:effectLst/>
                <a:latin typeface="Barlow" panose="00000500000000000000" pitchFamily="2" charset="0"/>
                <a:ea typeface="MS Mincho"/>
                <a:cs typeface="Calibri" panose="020F0502020204030204" pitchFamily="34" charset="0"/>
              </a:rPr>
              <a:t>Pour quels secteurs d’activité ?	</a:t>
            </a:r>
            <a:br>
              <a:rPr lang="fr-FR" altLang="fr-FR" sz="1200" b="1" dirty="0">
                <a:solidFill>
                  <a:srgbClr val="1C70B8"/>
                </a:solidFill>
                <a:effectLst/>
                <a:latin typeface="Barlow" panose="00000500000000000000" pitchFamily="2" charset="0"/>
                <a:ea typeface="MS Mincho"/>
                <a:cs typeface="Calibri" panose="020F0502020204030204" pitchFamily="34" charset="0"/>
              </a:rPr>
            </a:br>
            <a:endParaRPr lang="fr-FR" altLang="fr-FR" sz="1200" dirty="0">
              <a:effectLst/>
              <a:latin typeface="Barlow" panose="00000500000000000000" pitchFamily="2" charset="0"/>
              <a:ea typeface="MS Mincho"/>
            </a:endParaRP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Les entreprises de production de biens d’équipements industriels ou de produits manufacturés. (Métallurgie, mécanique, Agroalimentaire, chimie,….)</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Les sociétés de cotraitance comme la maintenance des ascenseurs, l’imprimerie, la duplication,….) </a:t>
            </a:r>
          </a:p>
          <a:p>
            <a:pPr algn="just">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Barlow" panose="00000500000000000000" pitchFamily="2" charset="0"/>
              <a:ea typeface="MS Mincho"/>
            </a:endParaRPr>
          </a:p>
          <a:p>
            <a:pPr>
              <a:spcAft>
                <a:spcPts val="0"/>
              </a:spcAft>
            </a:pPr>
            <a:r>
              <a:rPr sz="1200" b="1" dirty="0">
                <a:solidFill>
                  <a:srgbClr val="1C70B8"/>
                </a:solidFill>
                <a:latin typeface="Barlow" panose="00000500000000000000" pitchFamily="2" charset="0"/>
              </a:rPr>
              <a:t>Le BAC PRO </a:t>
            </a:r>
            <a:r>
              <a:rPr sz="1200" b="1" dirty="0" err="1">
                <a:solidFill>
                  <a:srgbClr val="1C70B8"/>
                </a:solidFill>
                <a:latin typeface="Barlow" panose="00000500000000000000" pitchFamily="2" charset="0"/>
              </a:rPr>
              <a:t>c'est</a:t>
            </a:r>
            <a:r>
              <a:rPr sz="1200" b="1" dirty="0">
                <a:solidFill>
                  <a:srgbClr val="1C70B8"/>
                </a:solidFill>
                <a:latin typeface="Barlow" panose="00000500000000000000" pitchFamily="2" charset="0"/>
              </a:rPr>
              <a:t> quoi ?</a:t>
            </a:r>
            <a:r>
              <a:rPr lang="fr-FR" sz="1200" b="1" dirty="0">
                <a:solidFill>
                  <a:srgbClr val="1C70B8"/>
                </a:solidFill>
                <a:latin typeface="Barlow" panose="00000500000000000000" pitchFamily="2" charset="0"/>
              </a:rPr>
              <a:t>	</a:t>
            </a:r>
            <a:r>
              <a:rPr sz="1200" b="1" dirty="0">
                <a:solidFill>
                  <a:srgbClr val="1C70B8"/>
                </a:solidFill>
                <a:latin typeface="Barlow" panose="00000500000000000000" pitchFamily="2" charset="0"/>
              </a:rPr>
              <a:t> </a:t>
            </a:r>
            <a:r>
              <a:rPr lang="fr-FR" altLang="fr-FR" sz="1000" dirty="0">
                <a:effectLst/>
                <a:latin typeface="Barlow" panose="00000500000000000000" pitchFamily="2" charset="0"/>
                <a:ea typeface="MS Mincho"/>
              </a:rPr>
              <a:t> </a:t>
            </a:r>
            <a:br>
              <a:rPr lang="fr-FR" altLang="fr-FR" sz="1000" dirty="0">
                <a:effectLst/>
                <a:latin typeface="Barlow" panose="00000500000000000000" pitchFamily="2" charset="0"/>
                <a:ea typeface="MS Mincho"/>
              </a:rPr>
            </a:br>
            <a:endParaRPr lang="fr-FR" altLang="fr-FR" sz="1200" dirty="0">
              <a:effectLst/>
              <a:latin typeface="Barlow" panose="00000500000000000000" pitchFamily="2" charset="0"/>
              <a:ea typeface="MS Mincho"/>
            </a:endParaRP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Une formation de 3 ans axée sur une </a:t>
            </a:r>
            <a:r>
              <a:rPr lang="fr-FR" sz="1000" u="sng" dirty="0">
                <a:effectLst/>
                <a:latin typeface="Barlow" panose="00000500000000000000" pitchFamily="2" charset="0"/>
                <a:ea typeface="MS Mincho"/>
              </a:rPr>
              <a:t>spécialité choisie</a:t>
            </a:r>
            <a:r>
              <a:rPr lang="fr-FR" sz="1000" dirty="0">
                <a:effectLst/>
                <a:latin typeface="Barlow" panose="00000500000000000000" pitchFamily="2" charset="0"/>
                <a:ea typeface="MS Mincho"/>
              </a:rPr>
              <a:t> (il y en a environ 90)</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22 semaines en milieu professionnel qui sont à valider</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Des CCF (Contrôle en Cours de Formation)</a:t>
            </a:r>
          </a:p>
          <a:p>
            <a:pPr marL="800100" lvl="1" indent="-342900" algn="just">
              <a:buFont typeface="Wingdings" panose="05000000000000000000" pitchFamily="2" charset="2"/>
              <a:buChar char=""/>
              <a:tabLst>
                <a:tab pos="270510" algn="l"/>
              </a:tabLst>
            </a:pPr>
            <a:r>
              <a:rPr lang="fr-FR" sz="1000" dirty="0">
                <a:effectLst/>
                <a:latin typeface="Barlow" panose="00000500000000000000" pitchFamily="2" charset="0"/>
                <a:ea typeface="MS Mincho"/>
              </a:rPr>
              <a:t>Une formation S.S.T. (Sauveteur Secouriste du Travail) </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Une habilitation électrique </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Le BEP au bout de 2 ans : certification intermédiaire</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Le Bac Pro à l’issue des 3 ans</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L’obtention du diplôme est conditionnée à la moyenne de 10/20 mais il faut </a:t>
            </a:r>
          </a:p>
          <a:p>
            <a:pPr marL="914400" lvl="1" algn="just"/>
            <a:r>
              <a:rPr lang="fr-FR" sz="1000" u="sng" dirty="0">
                <a:effectLst/>
                <a:latin typeface="Barlow" panose="00000500000000000000" pitchFamily="2" charset="0"/>
                <a:ea typeface="MS Mincho"/>
              </a:rPr>
              <a:t>au moins 10/20 en enseignement professionnel                                                                 </a:t>
            </a:r>
            <a:r>
              <a:rPr lang="fr-FR" sz="1000" dirty="0">
                <a:effectLst/>
                <a:latin typeface="Barlow" panose="00000500000000000000" pitchFamily="2" charset="0"/>
                <a:ea typeface="MS Mincho"/>
              </a:rPr>
              <a:t> </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Un oral de rattrapage est prévu pour les jeunes qui ont entre 08 et 10</a:t>
            </a:r>
          </a:p>
          <a:p>
            <a:pPr lvl="0" algn="just"/>
            <a:endParaRPr lang="fr-FR" sz="1000" dirty="0">
              <a:latin typeface="Barlow" panose="00000500000000000000" pitchFamily="2" charset="0"/>
              <a:ea typeface="MS Mincho"/>
            </a:endParaRPr>
          </a:p>
          <a:p>
            <a:pPr lvl="0" algn="just"/>
            <a:r>
              <a:rPr lang="fr-FR" sz="1200" b="1" dirty="0">
                <a:solidFill>
                  <a:srgbClr val="1C70B8"/>
                </a:solidFill>
                <a:effectLst/>
                <a:latin typeface="Barlow" panose="00000500000000000000" pitchFamily="2" charset="0"/>
                <a:ea typeface="MS Mincho"/>
              </a:rPr>
              <a:t>Que faire après le BAC PRO ? </a:t>
            </a:r>
          </a:p>
          <a:p>
            <a:pPr lvl="0"/>
            <a:endParaRPr lang="fr-FR" altLang="fr-FR" sz="1000" i="1" dirty="0">
              <a:solidFill>
                <a:srgbClr val="0070C0"/>
              </a:solidFill>
              <a:effectLst/>
              <a:latin typeface="Barlow" panose="00000500000000000000" pitchFamily="2" charset="0"/>
              <a:ea typeface="MS Mincho"/>
            </a:endParaRPr>
          </a:p>
          <a:p>
            <a:pPr marL="800100" lvl="1" indent="-342900">
              <a:buFont typeface="Wingdings" panose="05000000000000000000" pitchFamily="2" charset="2"/>
              <a:buChar char=""/>
            </a:pPr>
            <a:r>
              <a:rPr lang="fr-FR" altLang="fr-FR" sz="1000" dirty="0">
                <a:latin typeface="Barlow" panose="00000500000000000000" pitchFamily="2" charset="0"/>
                <a:ea typeface="MS Mincho"/>
              </a:rPr>
              <a:t>Pour la majorité, un BTS et plus particulièrement en :</a:t>
            </a:r>
          </a:p>
          <a:p>
            <a:pPr marL="1257300" lvl="2" indent="-342900">
              <a:lnSpc>
                <a:spcPct val="115000"/>
              </a:lnSpc>
              <a:buFont typeface="Arial Narrow" panose="020B0606020202030204" pitchFamily="34" charset="0"/>
              <a:buChar char="-"/>
              <a:tabLst>
                <a:tab pos="450215" algn="l"/>
              </a:tabLst>
            </a:pPr>
            <a:r>
              <a:rPr lang="fr-FR" sz="1000" b="1" dirty="0">
                <a:effectLst/>
                <a:latin typeface="Barlow" panose="00000500000000000000" pitchFamily="2" charset="0"/>
                <a:ea typeface="Cambria" panose="02040503050406030204" pitchFamily="18" charset="0"/>
                <a:cs typeface="Times New Roman" panose="02020603050405020304" pitchFamily="18" charset="0"/>
              </a:rPr>
              <a:t>ET : E</a:t>
            </a:r>
            <a:r>
              <a:rPr lang="fr-FR" sz="1000" dirty="0">
                <a:effectLst/>
                <a:latin typeface="Barlow" panose="00000500000000000000" pitchFamily="2" charset="0"/>
                <a:ea typeface="Cambria" panose="02040503050406030204" pitchFamily="18" charset="0"/>
                <a:cs typeface="Times New Roman" panose="02020603050405020304" pitchFamily="18" charset="0"/>
              </a:rPr>
              <a:t>lectrotechnique</a:t>
            </a:r>
          </a:p>
          <a:p>
            <a:pPr marL="1257300" lvl="2" indent="-342900">
              <a:lnSpc>
                <a:spcPct val="115000"/>
              </a:lnSpc>
              <a:buFont typeface="Arial Narrow" panose="020B0606020202030204" pitchFamily="34" charset="0"/>
              <a:buChar char="-"/>
            </a:pPr>
            <a:r>
              <a:rPr lang="fr-FR" sz="1000" b="1" dirty="0">
                <a:effectLst/>
                <a:latin typeface="Barlow" panose="00000500000000000000" pitchFamily="2" charset="0"/>
                <a:ea typeface="Cambria" panose="02040503050406030204" pitchFamily="18" charset="0"/>
                <a:cs typeface="Times New Roman" panose="02020603050405020304" pitchFamily="18" charset="0"/>
              </a:rPr>
              <a:t>CRSA</a:t>
            </a:r>
            <a:r>
              <a:rPr lang="fr-FR" sz="1000" dirty="0">
                <a:effectLst/>
                <a:latin typeface="Barlow" panose="00000500000000000000" pitchFamily="2" charset="0"/>
                <a:ea typeface="Cambria" panose="02040503050406030204" pitchFamily="18" charset="0"/>
                <a:cs typeface="Times New Roman" panose="02020603050405020304" pitchFamily="18" charset="0"/>
              </a:rPr>
              <a:t> : </a:t>
            </a:r>
            <a:r>
              <a:rPr lang="fr-FR" sz="1000" b="1" dirty="0">
                <a:effectLst/>
                <a:latin typeface="Barlow" panose="00000500000000000000" pitchFamily="2" charset="0"/>
                <a:ea typeface="Cambria" panose="02040503050406030204" pitchFamily="18" charset="0"/>
                <a:cs typeface="Times New Roman" panose="02020603050405020304" pitchFamily="18" charset="0"/>
              </a:rPr>
              <a:t>C</a:t>
            </a:r>
            <a:r>
              <a:rPr lang="fr-FR" sz="1000" dirty="0">
                <a:effectLst/>
                <a:latin typeface="Barlow" panose="00000500000000000000" pitchFamily="2" charset="0"/>
                <a:ea typeface="Cambria" panose="02040503050406030204" pitchFamily="18" charset="0"/>
                <a:cs typeface="Times New Roman" panose="02020603050405020304" pitchFamily="18" charset="0"/>
              </a:rPr>
              <a:t>onception &amp; </a:t>
            </a:r>
            <a:r>
              <a:rPr lang="fr-FR" sz="1000" b="1" dirty="0">
                <a:effectLst/>
                <a:latin typeface="Barlow" panose="00000500000000000000" pitchFamily="2" charset="0"/>
                <a:ea typeface="Cambria" panose="02040503050406030204" pitchFamily="18" charset="0"/>
                <a:cs typeface="Times New Roman" panose="02020603050405020304" pitchFamily="18" charset="0"/>
              </a:rPr>
              <a:t>R</a:t>
            </a:r>
            <a:r>
              <a:rPr lang="fr-FR" sz="1000" dirty="0">
                <a:effectLst/>
                <a:latin typeface="Barlow" panose="00000500000000000000" pitchFamily="2" charset="0"/>
                <a:ea typeface="Cambria" panose="02040503050406030204" pitchFamily="18" charset="0"/>
                <a:cs typeface="Times New Roman" panose="02020603050405020304" pitchFamily="18" charset="0"/>
              </a:rPr>
              <a:t>éalisation de </a:t>
            </a:r>
            <a:r>
              <a:rPr lang="fr-FR" sz="1000" b="1" dirty="0">
                <a:effectLst/>
                <a:latin typeface="Barlow" panose="00000500000000000000" pitchFamily="2" charset="0"/>
                <a:ea typeface="Cambria" panose="02040503050406030204" pitchFamily="18" charset="0"/>
                <a:cs typeface="Times New Roman" panose="02020603050405020304" pitchFamily="18" charset="0"/>
              </a:rPr>
              <a:t>S</a:t>
            </a:r>
            <a:r>
              <a:rPr lang="fr-FR" sz="1000" dirty="0">
                <a:effectLst/>
                <a:latin typeface="Barlow" panose="00000500000000000000" pitchFamily="2" charset="0"/>
                <a:ea typeface="Cambria" panose="02040503050406030204" pitchFamily="18" charset="0"/>
                <a:cs typeface="Times New Roman" panose="02020603050405020304" pitchFamily="18" charset="0"/>
              </a:rPr>
              <a:t>ystèmes </a:t>
            </a:r>
            <a:r>
              <a:rPr lang="fr-FR" sz="1000" b="1" dirty="0">
                <a:effectLst/>
                <a:latin typeface="Barlow" panose="00000500000000000000" pitchFamily="2" charset="0"/>
                <a:ea typeface="Cambria" panose="02040503050406030204" pitchFamily="18" charset="0"/>
                <a:cs typeface="Times New Roman" panose="02020603050405020304" pitchFamily="18" charset="0"/>
              </a:rPr>
              <a:t>A</a:t>
            </a:r>
            <a:r>
              <a:rPr lang="fr-FR" sz="1000" dirty="0">
                <a:effectLst/>
                <a:latin typeface="Barlow" panose="00000500000000000000" pitchFamily="2" charset="0"/>
                <a:ea typeface="Cambria" panose="02040503050406030204" pitchFamily="18" charset="0"/>
                <a:cs typeface="Times New Roman" panose="02020603050405020304" pitchFamily="18" charset="0"/>
              </a:rPr>
              <a:t>utomatiques</a:t>
            </a:r>
          </a:p>
          <a:p>
            <a:pPr marL="1257300" lvl="2" indent="-342900">
              <a:lnSpc>
                <a:spcPct val="115000"/>
              </a:lnSpc>
              <a:buFont typeface="Arial Narrow" panose="020B0606020202030204" pitchFamily="34" charset="0"/>
              <a:buChar char="-"/>
            </a:pPr>
            <a:r>
              <a:rPr lang="fr-FR" sz="1000" b="1" dirty="0">
                <a:effectLst/>
                <a:latin typeface="Barlow" panose="00000500000000000000" pitchFamily="2" charset="0"/>
                <a:ea typeface="Cambria" panose="02040503050406030204" pitchFamily="18" charset="0"/>
                <a:cs typeface="Times New Roman" panose="02020603050405020304" pitchFamily="18" charset="0"/>
              </a:rPr>
              <a:t>SN</a:t>
            </a:r>
            <a:r>
              <a:rPr lang="fr-FR" sz="1000" dirty="0">
                <a:effectLst/>
                <a:latin typeface="Barlow" panose="00000500000000000000" pitchFamily="2" charset="0"/>
                <a:ea typeface="Cambria" panose="02040503050406030204" pitchFamily="18" charset="0"/>
                <a:cs typeface="Times New Roman" panose="02020603050405020304" pitchFamily="18" charset="0"/>
              </a:rPr>
              <a:t> : </a:t>
            </a:r>
            <a:r>
              <a:rPr lang="fr-FR" sz="1000" b="1" dirty="0">
                <a:effectLst/>
                <a:latin typeface="Barlow" panose="00000500000000000000" pitchFamily="2" charset="0"/>
                <a:ea typeface="Cambria" panose="02040503050406030204" pitchFamily="18" charset="0"/>
                <a:cs typeface="Times New Roman" panose="02020603050405020304" pitchFamily="18" charset="0"/>
              </a:rPr>
              <a:t>S</a:t>
            </a:r>
            <a:r>
              <a:rPr lang="fr-FR" sz="1000" dirty="0">
                <a:effectLst/>
                <a:latin typeface="Barlow" panose="00000500000000000000" pitchFamily="2" charset="0"/>
                <a:ea typeface="Cambria" panose="02040503050406030204" pitchFamily="18" charset="0"/>
                <a:cs typeface="Times New Roman" panose="02020603050405020304" pitchFamily="18" charset="0"/>
              </a:rPr>
              <a:t>ystèmes</a:t>
            </a:r>
            <a:r>
              <a:rPr lang="fr-FR" sz="1000" b="1" dirty="0">
                <a:effectLst/>
                <a:latin typeface="Barlow" panose="00000500000000000000" pitchFamily="2" charset="0"/>
                <a:ea typeface="Cambria" panose="02040503050406030204" pitchFamily="18" charset="0"/>
                <a:cs typeface="Times New Roman" panose="02020603050405020304" pitchFamily="18" charset="0"/>
              </a:rPr>
              <a:t> N</a:t>
            </a:r>
            <a:r>
              <a:rPr lang="fr-FR" sz="1000" dirty="0">
                <a:effectLst/>
                <a:latin typeface="Barlow" panose="00000500000000000000" pitchFamily="2" charset="0"/>
                <a:ea typeface="Cambria" panose="02040503050406030204" pitchFamily="18" charset="0"/>
                <a:cs typeface="Times New Roman" panose="02020603050405020304" pitchFamily="18" charset="0"/>
              </a:rPr>
              <a:t>umériques</a:t>
            </a:r>
            <a:r>
              <a:rPr lang="fr-FR" sz="1000" b="1" dirty="0">
                <a:effectLst/>
                <a:latin typeface="Barlow" panose="00000500000000000000" pitchFamily="2" charset="0"/>
                <a:ea typeface="Cambria" panose="02040503050406030204" pitchFamily="18" charset="0"/>
                <a:cs typeface="Times New Roman" panose="02020603050405020304" pitchFamily="18" charset="0"/>
              </a:rPr>
              <a:t> </a:t>
            </a:r>
            <a:endParaRPr lang="fr-FR" sz="1000" dirty="0">
              <a:effectLst/>
              <a:latin typeface="Barlow" panose="00000500000000000000" pitchFamily="2" charset="0"/>
              <a:ea typeface="Cambria" panose="02040503050406030204" pitchFamily="18" charset="0"/>
              <a:cs typeface="Times New Roman" panose="02020603050405020304" pitchFamily="18" charset="0"/>
            </a:endParaRPr>
          </a:p>
          <a:p>
            <a:pPr marL="1257300" lvl="2" indent="-342900">
              <a:lnSpc>
                <a:spcPct val="115000"/>
              </a:lnSpc>
              <a:buFont typeface="Arial Narrow" panose="020B0606020202030204" pitchFamily="34" charset="0"/>
              <a:buChar char="-"/>
            </a:pPr>
            <a:r>
              <a:rPr lang="fr-FR" sz="1000" b="1" dirty="0">
                <a:effectLst/>
                <a:latin typeface="Barlow" panose="00000500000000000000" pitchFamily="2" charset="0"/>
                <a:ea typeface="Cambria" panose="02040503050406030204" pitchFamily="18" charset="0"/>
                <a:cs typeface="Times New Roman" panose="02020603050405020304" pitchFamily="18" charset="0"/>
              </a:rPr>
              <a:t>SIO : S</a:t>
            </a:r>
            <a:r>
              <a:rPr lang="fr-FR" sz="1000" dirty="0">
                <a:effectLst/>
                <a:latin typeface="Barlow" panose="00000500000000000000" pitchFamily="2" charset="0"/>
                <a:ea typeface="Cambria" panose="02040503050406030204" pitchFamily="18" charset="0"/>
                <a:cs typeface="Times New Roman" panose="02020603050405020304" pitchFamily="18" charset="0"/>
              </a:rPr>
              <a:t>ervices </a:t>
            </a:r>
            <a:r>
              <a:rPr lang="fr-FR" sz="1000" b="1" dirty="0">
                <a:effectLst/>
                <a:latin typeface="Barlow" panose="00000500000000000000" pitchFamily="2" charset="0"/>
                <a:ea typeface="Cambria" panose="02040503050406030204" pitchFamily="18" charset="0"/>
                <a:cs typeface="Times New Roman" panose="02020603050405020304" pitchFamily="18" charset="0"/>
              </a:rPr>
              <a:t>I</a:t>
            </a:r>
            <a:r>
              <a:rPr lang="fr-FR" sz="1000" dirty="0">
                <a:effectLst/>
                <a:latin typeface="Barlow" panose="00000500000000000000" pitchFamily="2" charset="0"/>
                <a:ea typeface="Cambria" panose="02040503050406030204" pitchFamily="18" charset="0"/>
                <a:cs typeface="Times New Roman" panose="02020603050405020304" pitchFamily="18" charset="0"/>
              </a:rPr>
              <a:t>nformatiques aux</a:t>
            </a:r>
            <a:r>
              <a:rPr lang="fr-FR" sz="1000" b="1" dirty="0">
                <a:effectLst/>
                <a:latin typeface="Barlow" panose="00000500000000000000" pitchFamily="2" charset="0"/>
                <a:ea typeface="Cambria" panose="02040503050406030204" pitchFamily="18" charset="0"/>
                <a:cs typeface="Times New Roman" panose="02020603050405020304" pitchFamily="18" charset="0"/>
              </a:rPr>
              <a:t> O</a:t>
            </a:r>
            <a:r>
              <a:rPr lang="fr-FR" sz="1000" dirty="0">
                <a:effectLst/>
                <a:latin typeface="Barlow" panose="00000500000000000000" pitchFamily="2" charset="0"/>
                <a:ea typeface="Cambria" panose="02040503050406030204" pitchFamily="18" charset="0"/>
                <a:cs typeface="Times New Roman" panose="02020603050405020304" pitchFamily="18" charset="0"/>
              </a:rPr>
              <a:t>rganisations</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Sinon vie active sachant que les 22 semaines de formation en milieu professionnel favoriseront une embauche.</a:t>
            </a:r>
          </a:p>
          <a:p>
            <a:pPr lvl="0" algn="just"/>
            <a:endParaRPr lang="fr-FR" sz="1200" dirty="0">
              <a:effectLst/>
              <a:latin typeface="Barlow" panose="00000500000000000000"/>
              <a:ea typeface="MS Mincho"/>
            </a:endParaRPr>
          </a:p>
          <a:p>
            <a:pPr marL="457200" algn="just">
              <a:spcAft>
                <a:spcPts val="0"/>
              </a:spcAft>
            </a:pPr>
            <a:endParaRPr lang="fr-FR" altLang="fr-FR" sz="1000" dirty="0">
              <a:effectLst/>
              <a:latin typeface="Barlow" panose="00000500000000000000"/>
              <a:ea typeface="MS Mincho"/>
            </a:endParaRPr>
          </a:p>
          <a:p>
            <a:pPr algn="just">
              <a:spcAft>
                <a:spcPts val="0"/>
              </a:spcAft>
            </a:pPr>
            <a:r>
              <a:rPr lang="fr-FR" altLang="fr-FR" sz="1000" i="1" dirty="0">
                <a:solidFill>
                  <a:srgbClr val="0070C0"/>
                </a:solidFill>
                <a:effectLst/>
                <a:latin typeface="Barlow" panose="00000500000000000000" pitchFamily="2" charset="0"/>
                <a:ea typeface="MS Mincho"/>
              </a:rPr>
              <a:t> </a:t>
            </a:r>
            <a:endParaRPr lang="fr-FR" altLang="fr-FR" sz="1200" dirty="0">
              <a:effectLst/>
              <a:latin typeface="Times New Roman" panose="02020603050405020304" pitchFamily="18" charset="0"/>
              <a:ea typeface="MS Mincho"/>
            </a:endParaRPr>
          </a:p>
        </p:txBody>
      </p:sp>
      <p:sp>
        <p:nvSpPr>
          <p:cNvPr id="7" name="Zone de texte 5"/>
          <p:cNvSpPr txBox="1"/>
          <p:nvPr/>
        </p:nvSpPr>
        <p:spPr>
          <a:xfrm>
            <a:off x="233720" y="9726650"/>
            <a:ext cx="3533775" cy="855980"/>
          </a:xfrm>
          <a:prstGeom prst="rect">
            <a:avLst/>
          </a:prstGeom>
          <a:solidFill>
            <a:srgbClr val="1C70B8"/>
          </a:solidFill>
          <a:ln w="571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fr-FR" altLang="fr-FR" sz="1200" b="1" dirty="0">
                <a:solidFill>
                  <a:srgbClr val="FFFFFF"/>
                </a:solidFill>
                <a:latin typeface="Barlow" panose="00000500000000000000" pitchFamily="2" charset="0"/>
                <a:ea typeface="MS Mincho"/>
                <a:cs typeface="Arial" panose="020B0604020202020204" pitchFamily="34" charset="0"/>
              </a:rPr>
              <a:t>Vous accompagner dans votre choix… ?</a:t>
            </a:r>
          </a:p>
          <a:p>
            <a:pPr algn="ctr"/>
            <a:r>
              <a:rPr lang="fr-FR" altLang="fr-FR" sz="1200" dirty="0">
                <a:solidFill>
                  <a:srgbClr val="FFFFFF"/>
                </a:solidFill>
                <a:latin typeface="Barlow" panose="00000500000000000000" pitchFamily="2" charset="0"/>
                <a:ea typeface="MS Mincho"/>
                <a:cs typeface="Arial" panose="020B0604020202020204" pitchFamily="34" charset="0"/>
              </a:rPr>
              <a:t>Mme Hélène BERNARD </a:t>
            </a:r>
          </a:p>
          <a:p>
            <a:pPr algn="ctr"/>
            <a:r>
              <a:rPr lang="fr-FR" altLang="fr-FR" sz="1200" dirty="0">
                <a:solidFill>
                  <a:srgbClr val="FFFFFF"/>
                </a:solidFill>
                <a:latin typeface="Barlow" panose="00000500000000000000" pitchFamily="2" charset="0"/>
                <a:ea typeface="MS Mincho"/>
                <a:cs typeface="Arial" panose="020B0604020202020204" pitchFamily="34" charset="0"/>
              </a:rPr>
              <a:t>Responsable Formations Lycée Professionnel</a:t>
            </a:r>
          </a:p>
          <a:p>
            <a:pPr algn="ctr"/>
            <a:r>
              <a:rPr lang="fr-FR" altLang="fr-FR" sz="1200" i="1" dirty="0">
                <a:solidFill>
                  <a:srgbClr val="FFFFFF"/>
                </a:solidFill>
                <a:latin typeface="Barlow" panose="00000500000000000000" pitchFamily="2" charset="0"/>
                <a:ea typeface="MS Mincho"/>
                <a:cs typeface="Arial" panose="020B0604020202020204" pitchFamily="34" charset="0"/>
              </a:rPr>
              <a:t>lp.direction@st-jo.com </a:t>
            </a:r>
          </a:p>
          <a:p>
            <a:pPr algn="ctr">
              <a:spcAft>
                <a:spcPts val="0"/>
              </a:spcAft>
            </a:pPr>
            <a:r>
              <a:rPr lang="fr-FR" altLang="fr-FR" sz="1100" b="1" dirty="0">
                <a:solidFill>
                  <a:srgbClr val="FFFFFF"/>
                </a:solidFill>
                <a:effectLst/>
                <a:latin typeface="Arial Narrow" panose="020B0606020202030204" pitchFamily="34" charset="0"/>
                <a:ea typeface="MS Mincho"/>
              </a:rPr>
              <a:t> </a:t>
            </a:r>
            <a:endParaRPr lang="fr-FR" altLang="fr-FR" sz="1200" dirty="0">
              <a:effectLst/>
              <a:latin typeface="Times New Roman" panose="02020603050405020304" pitchFamily="18" charset="0"/>
              <a:ea typeface="MS Mincho"/>
            </a:endParaRPr>
          </a:p>
        </p:txBody>
      </p:sp>
      <p:sp>
        <p:nvSpPr>
          <p:cNvPr id="8" name="Zone de texte 11"/>
          <p:cNvSpPr txBox="1"/>
          <p:nvPr/>
        </p:nvSpPr>
        <p:spPr>
          <a:xfrm>
            <a:off x="3767494" y="9726650"/>
            <a:ext cx="3535200" cy="855980"/>
          </a:xfrm>
          <a:prstGeom prst="rect">
            <a:avLst/>
          </a:prstGeom>
          <a:solidFill>
            <a:srgbClr val="004F91"/>
          </a:solidFill>
          <a:ln w="571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altLang="fr-FR" sz="1200" b="1" dirty="0">
                <a:solidFill>
                  <a:srgbClr val="FFFFFF"/>
                </a:solidFill>
                <a:effectLst/>
                <a:latin typeface="Barlow" panose="00000500000000000000" pitchFamily="2" charset="0"/>
                <a:ea typeface="MS Mincho"/>
                <a:cs typeface="Arial" panose="020B0604020202020204" pitchFamily="34" charset="0"/>
              </a:rPr>
              <a:t>Plus d’informations, contacter :</a:t>
            </a:r>
            <a:endParaRPr lang="fr-FR" altLang="fr-FR" sz="1200" dirty="0">
              <a:effectLst/>
              <a:latin typeface="Barlow" panose="00000500000000000000" pitchFamily="2" charset="0"/>
              <a:ea typeface="MS Mincho"/>
            </a:endParaRPr>
          </a:p>
          <a:p>
            <a:pPr algn="ctr">
              <a:spcAft>
                <a:spcPts val="0"/>
              </a:spcAft>
            </a:pPr>
            <a:r>
              <a:rPr lang="fr-FR" altLang="fr-FR" sz="1200" dirty="0">
                <a:solidFill>
                  <a:srgbClr val="FFFFFF"/>
                </a:solidFill>
                <a:effectLst/>
                <a:latin typeface="Barlow" panose="00000500000000000000" pitchFamily="2" charset="0"/>
                <a:ea typeface="MS Mincho"/>
                <a:cs typeface="Arial" panose="020B0604020202020204" pitchFamily="34" charset="0"/>
              </a:rPr>
              <a:t>M. Aurélien LEFRANC</a:t>
            </a:r>
            <a:br>
              <a:rPr lang="fr-FR" altLang="fr-FR" sz="1200" dirty="0">
                <a:solidFill>
                  <a:srgbClr val="FFFFFF"/>
                </a:solidFill>
                <a:effectLst/>
                <a:latin typeface="Barlow" panose="00000500000000000000" pitchFamily="2" charset="0"/>
                <a:ea typeface="MS Mincho"/>
                <a:cs typeface="Arial" panose="020B0604020202020204" pitchFamily="34" charset="0"/>
              </a:rPr>
            </a:br>
            <a:r>
              <a:rPr lang="fr-FR" altLang="fr-FR" sz="1200" dirty="0">
                <a:solidFill>
                  <a:srgbClr val="FFFFFF"/>
                </a:solidFill>
                <a:effectLst/>
                <a:latin typeface="Barlow" panose="00000500000000000000" pitchFamily="2" charset="0"/>
                <a:ea typeface="MS Mincho"/>
                <a:cs typeface="Arial" panose="020B0604020202020204" pitchFamily="34" charset="0"/>
              </a:rPr>
              <a:t>Attaché de Direction – Admission</a:t>
            </a:r>
            <a:br>
              <a:rPr lang="fr-FR" altLang="fr-FR" sz="1200" dirty="0">
                <a:solidFill>
                  <a:srgbClr val="FFFFFF"/>
                </a:solidFill>
                <a:effectLst/>
                <a:latin typeface="Barlow" panose="00000500000000000000" pitchFamily="2" charset="0"/>
                <a:ea typeface="MS Mincho"/>
                <a:cs typeface="Arial" panose="020B0604020202020204" pitchFamily="34" charset="0"/>
              </a:rPr>
            </a:br>
            <a:r>
              <a:rPr lang="fr-FR" altLang="fr-FR" sz="1200" i="1" dirty="0">
                <a:solidFill>
                  <a:srgbClr val="FFFFFF"/>
                </a:solidFill>
                <a:effectLst/>
                <a:latin typeface="Barlow" panose="00000500000000000000" pitchFamily="2" charset="0"/>
                <a:ea typeface="MS Mincho"/>
                <a:cs typeface="Arial" panose="020B0604020202020204" pitchFamily="34" charset="0"/>
              </a:rPr>
              <a:t>03 21 99 06 99 - inscriptions@st-jo.com</a:t>
            </a:r>
            <a:endParaRPr lang="fr-FR" altLang="fr-FR" sz="1200" dirty="0">
              <a:effectLst/>
              <a:latin typeface="Barlow" panose="00000500000000000000" pitchFamily="2" charset="0"/>
              <a:ea typeface="MS Mincho"/>
            </a:endParaRPr>
          </a:p>
          <a:p>
            <a:pPr algn="ctr">
              <a:spcAft>
                <a:spcPts val="0"/>
              </a:spcAft>
            </a:pPr>
            <a:r>
              <a:rPr lang="fr-FR" altLang="fr-FR" sz="1200" b="1" i="1" dirty="0">
                <a:solidFill>
                  <a:srgbClr val="FFFFFF"/>
                </a:solidFill>
                <a:effectLst/>
                <a:latin typeface="Barlow" panose="00000500000000000000" pitchFamily="2" charset="0"/>
                <a:ea typeface="MS Mincho"/>
              </a:rPr>
              <a:t> </a:t>
            </a:r>
            <a:endParaRPr lang="fr-FR" altLang="fr-FR" sz="1200" dirty="0">
              <a:effectLst/>
              <a:latin typeface="Barlow" panose="00000500000000000000" pitchFamily="2" charset="0"/>
              <a:ea typeface="MS Mincho"/>
            </a:endParaRPr>
          </a:p>
          <a:p>
            <a:pPr algn="ctr">
              <a:spcAft>
                <a:spcPts val="0"/>
              </a:spcAft>
            </a:pPr>
            <a:r>
              <a:rPr lang="fr-FR" altLang="fr-FR" sz="1100" b="1" dirty="0">
                <a:solidFill>
                  <a:srgbClr val="FFFFFF"/>
                </a:solidFill>
                <a:effectLst/>
                <a:latin typeface="Arial Narrow" panose="020B0606020202030204" pitchFamily="34" charset="0"/>
                <a:ea typeface="MS Mincho"/>
              </a:rPr>
              <a:t> </a:t>
            </a:r>
            <a:endParaRPr lang="fr-FR" altLang="fr-FR" sz="1200" dirty="0">
              <a:effectLst/>
              <a:latin typeface="Times New Roman" panose="02020603050405020304" pitchFamily="18" charset="0"/>
              <a:ea typeface="MS Mincho"/>
            </a:endParaRPr>
          </a:p>
        </p:txBody>
      </p:sp>
      <p:sp>
        <p:nvSpPr>
          <p:cNvPr id="10" name="ZoneTexte 9">
            <a:extLst>
              <a:ext uri="{FF2B5EF4-FFF2-40B4-BE49-F238E27FC236}">
                <a16:creationId xmlns:a16="http://schemas.microsoft.com/office/drawing/2014/main" id="{42730769-8D04-4BD7-BE87-799D37DE8794}"/>
              </a:ext>
            </a:extLst>
          </p:cNvPr>
          <p:cNvSpPr txBox="1"/>
          <p:nvPr/>
        </p:nvSpPr>
        <p:spPr>
          <a:xfrm>
            <a:off x="1742509" y="2455479"/>
            <a:ext cx="4524725" cy="1446550"/>
          </a:xfrm>
          <a:prstGeom prst="rect">
            <a:avLst/>
          </a:prstGeom>
          <a:noFill/>
        </p:spPr>
        <p:txBody>
          <a:bodyPr wrap="square">
            <a:spAutoFit/>
          </a:bodyPr>
          <a:lstStyle/>
          <a:p>
            <a:pPr algn="ctr"/>
            <a:r>
              <a:rPr lang="fr-FR" sz="2200" b="1" dirty="0">
                <a:solidFill>
                  <a:srgbClr val="1F497D"/>
                </a:solidFill>
                <a:latin typeface="Barlow Medium" panose="00000600000000000000" pitchFamily="2" charset="0"/>
                <a:ea typeface="MS Mincho"/>
                <a:cs typeface="Arial" panose="020B0604020202020204" pitchFamily="34" charset="0"/>
              </a:rPr>
              <a:t>BAC PRO </a:t>
            </a:r>
          </a:p>
          <a:p>
            <a:pPr algn="ctr"/>
            <a:r>
              <a:rPr lang="fr-FR" sz="2200" b="1" dirty="0">
                <a:solidFill>
                  <a:srgbClr val="1F497D"/>
                </a:solidFill>
                <a:latin typeface="Barlow Medium" panose="00000600000000000000" pitchFamily="2" charset="0"/>
                <a:ea typeface="MS Mincho"/>
                <a:cs typeface="Arial" panose="020B0604020202020204" pitchFamily="34" charset="0"/>
              </a:rPr>
              <a:t> MAINTENANCE DES SYSTEMES DE PRODUCTION CONNECTES</a:t>
            </a:r>
          </a:p>
          <a:p>
            <a:pPr algn="ctr"/>
            <a:r>
              <a:rPr lang="fr-FR" sz="2200" b="1" dirty="0">
                <a:solidFill>
                  <a:srgbClr val="1F497D"/>
                </a:solidFill>
                <a:latin typeface="Barlow Medium" panose="00000600000000000000" pitchFamily="2" charset="0"/>
                <a:ea typeface="MS Mincho"/>
                <a:cs typeface="Arial" panose="020B0604020202020204" pitchFamily="34" charset="0"/>
              </a:rPr>
              <a:t>- MSPC - </a:t>
            </a:r>
          </a:p>
        </p:txBody>
      </p:sp>
    </p:spTree>
    <p:extLst>
      <p:ext uri="{BB962C8B-B14F-4D97-AF65-F5344CB8AC3E}">
        <p14:creationId xmlns:p14="http://schemas.microsoft.com/office/powerpoint/2010/main" val="1622800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6735662-D200-4984-A5CA-E7D87E5008F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7" y="1238"/>
            <a:ext cx="7559040" cy="10689336"/>
          </a:xfrm>
          <a:prstGeom prst="rect">
            <a:avLst/>
          </a:prstGeom>
        </p:spPr>
      </p:pic>
      <p:sp>
        <p:nvSpPr>
          <p:cNvPr id="4" name="Zone de texte 10"/>
          <p:cNvSpPr txBox="1"/>
          <p:nvPr/>
        </p:nvSpPr>
        <p:spPr>
          <a:xfrm>
            <a:off x="212723" y="167709"/>
            <a:ext cx="7134225" cy="772715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0"/>
              </a:spcAft>
            </a:pPr>
            <a:r>
              <a:rPr lang="fr-FR" altLang="fr-FR" sz="1200" b="1" dirty="0">
                <a:solidFill>
                  <a:srgbClr val="1C70B8"/>
                </a:solidFill>
                <a:effectLst/>
                <a:latin typeface="Barlow" panose="00000500000000000000" pitchFamily="2" charset="0"/>
                <a:ea typeface="MS Mincho"/>
                <a:cs typeface="Calibri" panose="020F0502020204030204" pitchFamily="34" charset="0"/>
              </a:rPr>
              <a:t>Une semaine de formation en classe de seconde  </a:t>
            </a:r>
            <a:endParaRPr lang="fr-FR" altLang="fr-FR" sz="1200" dirty="0">
              <a:solidFill>
                <a:srgbClr val="1C70B8"/>
              </a:solidFill>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endParaRPr lang="fr-FR" altLang="fr-FR" sz="1200" b="1" dirty="0">
              <a:solidFill>
                <a:srgbClr val="FFC000"/>
              </a:solidFill>
              <a:effectLst/>
              <a:latin typeface="Barlow" panose="00000500000000000000" pitchFamily="2" charset="0"/>
              <a:ea typeface="MS Mincho"/>
              <a:cs typeface="Calibri" panose="020F0502020204030204" pitchFamily="34" charset="0"/>
            </a:endParaRPr>
          </a:p>
          <a:p>
            <a:pPr>
              <a:spcAft>
                <a:spcPts val="0"/>
              </a:spcAft>
            </a:pPr>
            <a:endParaRPr lang="fr-FR" altLang="fr-FR" sz="1200" b="1" dirty="0">
              <a:solidFill>
                <a:srgbClr val="FFC000"/>
              </a:solidFill>
              <a:latin typeface="Barlow" panose="00000500000000000000" pitchFamily="2" charset="0"/>
              <a:ea typeface="MS Mincho"/>
              <a:cs typeface="Calibri" panose="020F0502020204030204" pitchFamily="34" charset="0"/>
            </a:endParaRPr>
          </a:p>
          <a:p>
            <a:pPr>
              <a:spcAft>
                <a:spcPts val="0"/>
              </a:spcAft>
            </a:pPr>
            <a:endParaRPr lang="fr-FR" altLang="fr-FR" sz="1200" b="1" dirty="0">
              <a:solidFill>
                <a:srgbClr val="FFC000"/>
              </a:solidFill>
              <a:effectLst/>
              <a:latin typeface="Barlow" panose="00000500000000000000" pitchFamily="2" charset="0"/>
              <a:ea typeface="MS Mincho"/>
              <a:cs typeface="Calibri" panose="020F0502020204030204" pitchFamily="34" charset="0"/>
            </a:endParaRPr>
          </a:p>
          <a:p>
            <a:pPr>
              <a:spcAft>
                <a:spcPts val="0"/>
              </a:spcAft>
            </a:pPr>
            <a:endParaRPr lang="fr-FR" altLang="fr-FR" sz="1200" b="1" dirty="0">
              <a:solidFill>
                <a:srgbClr val="FFC000"/>
              </a:solidFill>
              <a:latin typeface="Barlow" panose="00000500000000000000" pitchFamily="2" charset="0"/>
              <a:ea typeface="MS Mincho"/>
              <a:cs typeface="Calibri" panose="020F0502020204030204" pitchFamily="34" charset="0"/>
            </a:endParaRPr>
          </a:p>
          <a:p>
            <a:pPr>
              <a:spcAft>
                <a:spcPts val="0"/>
              </a:spcAft>
            </a:pPr>
            <a:endParaRPr lang="fr-FR" altLang="fr-FR" sz="1200" b="1" dirty="0">
              <a:solidFill>
                <a:srgbClr val="FFC000"/>
              </a:solidFill>
              <a:effectLst/>
              <a:latin typeface="Barlow" panose="00000500000000000000" pitchFamily="2" charset="0"/>
              <a:ea typeface="MS Mincho"/>
              <a:cs typeface="Calibri" panose="020F0502020204030204" pitchFamily="34" charset="0"/>
            </a:endParaRPr>
          </a:p>
          <a:p>
            <a:pPr>
              <a:spcAft>
                <a:spcPts val="0"/>
              </a:spcAft>
            </a:pPr>
            <a:endParaRPr lang="fr-FR" altLang="fr-FR" sz="1200" b="1" dirty="0">
              <a:solidFill>
                <a:srgbClr val="1C70B8"/>
              </a:solidFill>
              <a:effectLst/>
              <a:latin typeface="Barlow" panose="00000500000000000000"/>
              <a:ea typeface="MS Mincho"/>
              <a:cs typeface="Calibri" panose="020F0502020204030204" pitchFamily="34" charset="0"/>
            </a:endParaRPr>
          </a:p>
          <a:p>
            <a:pPr>
              <a:spcAft>
                <a:spcPts val="0"/>
              </a:spcAft>
            </a:pPr>
            <a:r>
              <a:rPr lang="fr-FR" altLang="fr-FR" sz="1200" b="1" dirty="0">
                <a:solidFill>
                  <a:srgbClr val="1C70B8"/>
                </a:solidFill>
                <a:effectLst/>
                <a:latin typeface="Barlow" panose="00000500000000000000"/>
                <a:ea typeface="MS Mincho"/>
                <a:cs typeface="Calibri" panose="020F0502020204030204" pitchFamily="34" charset="0"/>
              </a:rPr>
              <a:t>Toujours vers l’entreprise…</a:t>
            </a:r>
            <a:endParaRPr lang="fr-FR" altLang="fr-FR" sz="1200" dirty="0">
              <a:solidFill>
                <a:srgbClr val="1C70B8"/>
              </a:solidFill>
              <a:effectLst/>
              <a:latin typeface="Barlow" panose="00000500000000000000"/>
              <a:ea typeface="MS Mincho"/>
            </a:endParaRPr>
          </a:p>
          <a:p>
            <a:pPr algn="just">
              <a:spcAft>
                <a:spcPts val="0"/>
              </a:spcAft>
            </a:pPr>
            <a:r>
              <a:rPr lang="fr-FR" altLang="fr-FR" sz="1000" dirty="0">
                <a:effectLst/>
                <a:latin typeface="Barlow" panose="00000500000000000000" pitchFamily="2" charset="0"/>
                <a:ea typeface="MS Mincho"/>
                <a:cs typeface="Calibri" panose="020F0502020204030204" pitchFamily="34" charset="0"/>
              </a:rPr>
              <a:t> </a:t>
            </a:r>
            <a:endParaRPr lang="fr-FR" altLang="fr-FR" sz="1000" dirty="0">
              <a:effectLst/>
              <a:latin typeface="Barlow" panose="00000500000000000000"/>
              <a:ea typeface="MS Mincho"/>
            </a:endParaRPr>
          </a:p>
          <a:p>
            <a:pPr marL="270510">
              <a:spcAft>
                <a:spcPts val="1000"/>
              </a:spcAft>
            </a:pPr>
            <a:r>
              <a:rPr lang="fr-FR" sz="1000" dirty="0">
                <a:effectLst/>
                <a:latin typeface="Barlow" panose="00000500000000000000"/>
                <a:ea typeface="Calibri" panose="020F0502020204030204" pitchFamily="34" charset="0"/>
              </a:rPr>
              <a:t>Des stages ....</a:t>
            </a:r>
            <a:br>
              <a:rPr lang="fr-FR" sz="1000" dirty="0">
                <a:effectLst/>
                <a:latin typeface="Barlow" panose="00000500000000000000"/>
                <a:ea typeface="Calibri" panose="020F0502020204030204" pitchFamily="34" charset="0"/>
              </a:rPr>
            </a:br>
            <a:r>
              <a:rPr lang="fr-FR" sz="1000" dirty="0">
                <a:effectLst/>
                <a:latin typeface="Barlow" panose="00000500000000000000"/>
                <a:ea typeface="Calibri" panose="020F0502020204030204" pitchFamily="34" charset="0"/>
              </a:rPr>
              <a:t>22 semaines de formation en milieu professionnel réparties sur les trois années de formation permettent d'acquérir et/ou d'approfondir les compétences pour :</a:t>
            </a:r>
            <a:endParaRPr lang="fr-FR" sz="1000" dirty="0">
              <a:effectLst/>
              <a:latin typeface="Barlow" panose="00000500000000000000"/>
              <a:ea typeface="MS Mincho"/>
            </a:endParaRPr>
          </a:p>
          <a:p>
            <a:pPr marL="1143000" lvl="2" indent="-228600">
              <a:spcAft>
                <a:spcPts val="1000"/>
              </a:spcAft>
              <a:buFont typeface="Wingdings" panose="05000000000000000000" pitchFamily="2" charset="2"/>
              <a:buChar char=""/>
            </a:pPr>
            <a:r>
              <a:rPr lang="fr-FR" sz="1000" dirty="0">
                <a:effectLst/>
                <a:latin typeface="Barlow" panose="00000500000000000000"/>
                <a:ea typeface="MS Mincho"/>
              </a:rPr>
              <a:t>    Exécuter des opérations de surveillance et d’inspection</a:t>
            </a:r>
          </a:p>
          <a:p>
            <a:pPr marL="1143000" lvl="2" indent="-228600">
              <a:spcAft>
                <a:spcPts val="1000"/>
              </a:spcAft>
              <a:buFont typeface="Wingdings" panose="05000000000000000000" pitchFamily="2" charset="2"/>
              <a:buChar char=""/>
            </a:pPr>
            <a:r>
              <a:rPr lang="fr-FR" sz="1000" dirty="0">
                <a:effectLst/>
                <a:latin typeface="Barlow" panose="00000500000000000000"/>
                <a:ea typeface="MS Mincho"/>
              </a:rPr>
              <a:t>Exécuter des travaux d’amélioration ou de modification du bien.</a:t>
            </a:r>
          </a:p>
          <a:p>
            <a:pPr marL="1257300" lvl="2" indent="-342900">
              <a:buFont typeface="Wingdings" panose="05000000000000000000" pitchFamily="2" charset="2"/>
              <a:buChar char=""/>
            </a:pPr>
            <a:r>
              <a:rPr lang="fr-FR" sz="1000" dirty="0">
                <a:effectLst/>
                <a:latin typeface="Barlow" panose="00000500000000000000"/>
                <a:ea typeface="MS Mincho"/>
              </a:rPr>
              <a:t>Recevoir et transmettre des informations</a:t>
            </a:r>
          </a:p>
          <a:p>
            <a:pPr marL="1257300" lvl="2" indent="-342900">
              <a:buFont typeface="Wingdings" panose="05000000000000000000" pitchFamily="2" charset="2"/>
              <a:buChar char=""/>
            </a:pPr>
            <a:endParaRPr lang="fr-FR" sz="1000" dirty="0">
              <a:effectLst/>
              <a:latin typeface="Barlow" panose="00000500000000000000"/>
              <a:ea typeface="MS Mincho"/>
            </a:endParaRPr>
          </a:p>
          <a:p>
            <a:pPr marL="1257300" lvl="2" indent="-342900">
              <a:spcAft>
                <a:spcPts val="1000"/>
              </a:spcAft>
              <a:buFont typeface="Wingdings" panose="05000000000000000000" pitchFamily="2" charset="2"/>
              <a:buChar char=""/>
            </a:pPr>
            <a:r>
              <a:rPr lang="fr-FR" sz="1000" dirty="0">
                <a:effectLst/>
                <a:latin typeface="Barlow" panose="00000500000000000000"/>
                <a:ea typeface="MS Mincho"/>
              </a:rPr>
              <a:t>Rédiger et argumenter des comptes rendus.</a:t>
            </a:r>
          </a:p>
          <a:p>
            <a:pPr lvl="0"/>
            <a:endParaRPr lang="fr-FR" altLang="fr-FR" sz="1000" b="1" dirty="0">
              <a:solidFill>
                <a:srgbClr val="1C70B8"/>
              </a:solidFill>
              <a:latin typeface="Barlow" panose="00000500000000000000" pitchFamily="2" charset="0"/>
              <a:ea typeface="MS Mincho"/>
              <a:cs typeface="Calibri" panose="020F0502020204030204" pitchFamily="34" charset="0"/>
            </a:endParaRPr>
          </a:p>
          <a:p>
            <a:r>
              <a:rPr lang="fr-FR" sz="1000" b="1" dirty="0">
                <a:solidFill>
                  <a:srgbClr val="1C70B8"/>
                </a:solidFill>
                <a:latin typeface="Barlow" panose="00000500000000000000" pitchFamily="2" charset="0"/>
                <a:ea typeface="MS Mincho"/>
                <a:cs typeface="Calibri" panose="020F0502020204030204" pitchFamily="34" charset="0"/>
              </a:rPr>
              <a:t>Quelques évènements de la section…</a:t>
            </a:r>
          </a:p>
          <a:p>
            <a:endParaRPr lang="fr-FR" sz="1000" b="1" dirty="0">
              <a:solidFill>
                <a:srgbClr val="1C70B8"/>
              </a:solidFill>
              <a:latin typeface="Barlow" panose="00000500000000000000" pitchFamily="2" charset="0"/>
              <a:ea typeface="MS Mincho"/>
              <a:cs typeface="Calibri" panose="020F0502020204030204" pitchFamily="34" charset="0"/>
            </a:endParaRPr>
          </a:p>
          <a:p>
            <a:pPr marL="914400" lvl="1" indent="-228600">
              <a:lnSpc>
                <a:spcPct val="150000"/>
              </a:lnSpc>
              <a:buFont typeface="Arial" panose="020B0604020202020204" pitchFamily="34" charset="0"/>
              <a:buChar char="•"/>
            </a:pPr>
            <a:r>
              <a:rPr lang="fr-FR" sz="1000" dirty="0">
                <a:latin typeface="Barlow" panose="00000500000000000000"/>
                <a:ea typeface="MS Mincho"/>
              </a:rPr>
              <a:t>Déplacement d’une journée en Angleterre</a:t>
            </a:r>
          </a:p>
          <a:p>
            <a:pPr marL="914400" lvl="1" indent="-228600">
              <a:lnSpc>
                <a:spcPct val="150000"/>
              </a:lnSpc>
              <a:buFont typeface="Arial" panose="020B0604020202020204" pitchFamily="34" charset="0"/>
              <a:buChar char="•"/>
            </a:pPr>
            <a:r>
              <a:rPr lang="fr-FR" sz="1000" dirty="0">
                <a:latin typeface="Barlow" panose="00000500000000000000"/>
                <a:ea typeface="MS Mincho"/>
              </a:rPr>
              <a:t>Lycéens au cinéma en partenariat avec la région</a:t>
            </a:r>
          </a:p>
          <a:p>
            <a:pPr marL="914400" lvl="1" indent="-228600">
              <a:lnSpc>
                <a:spcPct val="150000"/>
              </a:lnSpc>
              <a:buFont typeface="Arial" panose="020B0604020202020204" pitchFamily="34" charset="0"/>
              <a:buChar char="•"/>
            </a:pPr>
            <a:r>
              <a:rPr lang="fr-FR" sz="1000" dirty="0">
                <a:latin typeface="Barlow" panose="00000500000000000000"/>
                <a:ea typeface="MS Mincho"/>
              </a:rPr>
              <a:t>BGE : Je découvre : sensibiliser les jeunes à la réalisation ou la reprise d’une entreprise</a:t>
            </a:r>
          </a:p>
          <a:p>
            <a:pPr marL="914400" lvl="1" indent="-228600">
              <a:lnSpc>
                <a:spcPct val="150000"/>
              </a:lnSpc>
              <a:buFont typeface="Arial" panose="020B0604020202020204" pitchFamily="34" charset="0"/>
              <a:buChar char="•"/>
            </a:pPr>
            <a:r>
              <a:rPr lang="fr-FR" sz="1000" dirty="0" err="1">
                <a:latin typeface="Barlow" panose="00000500000000000000"/>
                <a:ea typeface="MS Mincho"/>
              </a:rPr>
              <a:t>Simuléco</a:t>
            </a:r>
            <a:r>
              <a:rPr lang="fr-FR" sz="1000" dirty="0">
                <a:latin typeface="Barlow" panose="00000500000000000000"/>
                <a:ea typeface="MS Mincho"/>
              </a:rPr>
              <a:t> : jeu de société pour s’initier à la création et à la gestion d’une entreprise</a:t>
            </a:r>
          </a:p>
          <a:p>
            <a:pPr marL="914400" lvl="1" indent="-228600">
              <a:lnSpc>
                <a:spcPct val="150000"/>
              </a:lnSpc>
              <a:buFont typeface="Arial" panose="020B0604020202020204" pitchFamily="34" charset="0"/>
              <a:buChar char="•"/>
            </a:pPr>
            <a:r>
              <a:rPr lang="fr-FR" sz="1000" dirty="0">
                <a:latin typeface="Barlow" panose="00000500000000000000"/>
                <a:ea typeface="MS Mincho"/>
              </a:rPr>
              <a:t>Séances de sophrologie en Terminale</a:t>
            </a:r>
          </a:p>
          <a:p>
            <a:endParaRPr lang="fr-FR" sz="1000" b="1" dirty="0">
              <a:solidFill>
                <a:srgbClr val="1C70B8"/>
              </a:solidFill>
              <a:latin typeface="Barlow" panose="00000500000000000000" pitchFamily="2" charset="0"/>
              <a:ea typeface="MS Mincho"/>
              <a:cs typeface="Calibri" panose="020F0502020204030204" pitchFamily="34" charset="0"/>
            </a:endParaRPr>
          </a:p>
          <a:p>
            <a:pPr algn="r">
              <a:spcAft>
                <a:spcPts val="0"/>
              </a:spcAft>
            </a:pPr>
            <a:endParaRPr lang="fr-FR" altLang="fr-FR" sz="1000" dirty="0">
              <a:effectLst/>
              <a:latin typeface="Barlow" panose="00000500000000000000" pitchFamily="2" charset="0"/>
              <a:ea typeface="MS Mincho"/>
              <a:cs typeface="Calibri" panose="020F0502020204030204" pitchFamily="34" charset="0"/>
            </a:endParaRPr>
          </a:p>
          <a:p>
            <a:pPr algn="r">
              <a:spcAft>
                <a:spcPts val="0"/>
              </a:spcAft>
            </a:pPr>
            <a:endParaRPr lang="fr-FR" altLang="fr-FR" sz="1000" dirty="0">
              <a:latin typeface="Barlow" panose="00000500000000000000" pitchFamily="2" charset="0"/>
              <a:ea typeface="MS Mincho"/>
              <a:cs typeface="Calibri" panose="020F0502020204030204" pitchFamily="34" charset="0"/>
            </a:endParaRPr>
          </a:p>
          <a:p>
            <a:pPr algn="r">
              <a:spcAft>
                <a:spcPts val="0"/>
              </a:spcAft>
            </a:pPr>
            <a:r>
              <a:rPr lang="fr-FR" altLang="fr-FR" sz="1000" dirty="0">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p:txBody>
      </p:sp>
      <p:sp>
        <p:nvSpPr>
          <p:cNvPr id="9" name="Zone de texte 2"/>
          <p:cNvSpPr txBox="1">
            <a:spLocks noChangeArrowheads="1"/>
          </p:cNvSpPr>
          <p:nvPr/>
        </p:nvSpPr>
        <p:spPr>
          <a:xfrm rot="21008813">
            <a:off x="561974" y="8258653"/>
            <a:ext cx="2454275" cy="1718310"/>
          </a:xfrm>
          <a:prstGeom prst="rect">
            <a:avLst/>
          </a:prstGeom>
          <a:noFill/>
          <a:ln w="25400" cap="flat" cmpd="sng" algn="ctr">
            <a:noFill/>
            <a:prstDash val="solid"/>
            <a:headEnd/>
            <a:tailEnd/>
          </a:ln>
          <a:effectLst/>
          <a:scene3d>
            <a:camera prst="orthographicFront">
              <a:rot lat="0" lon="21589234" rev="21588000"/>
            </a:camera>
            <a:lightRig rig="threePt" dir="t"/>
          </a:scene3d>
        </p:spPr>
        <p:txBody>
          <a:bodyPr rot="0" vert="horz" wrap="square" lIns="91440" tIns="45720" rIns="91440" bIns="45720" numCol="1" anchor="t" anchorCtr="0">
            <a:noAutofit/>
          </a:bodyPr>
          <a:lstStyle/>
          <a:p>
            <a:pPr algn="ctr">
              <a:spcAft>
                <a:spcPts val="0"/>
              </a:spcAft>
            </a:pPr>
            <a:r>
              <a:rPr lang="fr-FR" altLang="fr-FR" sz="1200" i="1" dirty="0">
                <a:effectLst/>
                <a:latin typeface="Barlow" panose="00000500000000000000" pitchFamily="2" charset="0"/>
                <a:ea typeface="MS Mincho"/>
                <a:cs typeface="Tahoma" panose="020B0604030504040204" pitchFamily="34" charset="0"/>
              </a:rPr>
              <a:t> </a:t>
            </a:r>
            <a:br>
              <a:rPr lang="fr-FR" altLang="fr-FR" sz="1200" i="1" dirty="0">
                <a:effectLst/>
                <a:latin typeface="Barlow" panose="00000500000000000000" pitchFamily="2" charset="0"/>
                <a:ea typeface="MS Mincho"/>
                <a:cs typeface="Tahoma" panose="020B0604030504040204" pitchFamily="34" charset="0"/>
              </a:rPr>
            </a:br>
            <a:r>
              <a:rPr lang="fr-FR" altLang="fr-FR" sz="1200" dirty="0">
                <a:effectLst/>
                <a:latin typeface="Barlow" panose="00000500000000000000" pitchFamily="2" charset="0"/>
                <a:ea typeface="MS Mincho"/>
                <a:cs typeface="Tahoma" panose="020B0604030504040204" pitchFamily="34" charset="0"/>
              </a:rPr>
              <a:t>Venez nous rencontrer aux</a:t>
            </a:r>
            <a:br>
              <a:rPr lang="fr-FR" altLang="fr-FR" sz="1200" dirty="0">
                <a:effectLst/>
                <a:latin typeface="Barlow" panose="00000500000000000000" pitchFamily="2" charset="0"/>
                <a:ea typeface="MS Mincho"/>
                <a:cs typeface="Tahoma" panose="020B0604030504040204" pitchFamily="34" charset="0"/>
              </a:rPr>
            </a:br>
            <a:r>
              <a:rPr lang="fr-FR" altLang="fr-FR" sz="1200" dirty="0">
                <a:effectLst/>
                <a:latin typeface="Barlow" panose="00000500000000000000" pitchFamily="2" charset="0"/>
                <a:ea typeface="MS Mincho"/>
                <a:cs typeface="Tahoma" panose="020B0604030504040204" pitchFamily="34" charset="0"/>
              </a:rPr>
              <a:t> portes ouvertes !</a:t>
            </a:r>
            <a:endParaRPr lang="fr-FR" altLang="fr-FR" sz="1200" dirty="0">
              <a:effectLst/>
              <a:latin typeface="Times New Roman" panose="02020603050405020304" pitchFamily="18" charset="0"/>
              <a:ea typeface="MS Mincho"/>
            </a:endParaRPr>
          </a:p>
          <a:p>
            <a:pPr algn="ctr">
              <a:spcAft>
                <a:spcPts val="0"/>
              </a:spcAft>
            </a:pPr>
            <a:r>
              <a:rPr lang="fr-FR" altLang="fr-FR" sz="1400" b="1" dirty="0">
                <a:effectLst/>
                <a:latin typeface="Barlow" panose="00000500000000000000" pitchFamily="2" charset="0"/>
                <a:ea typeface="MS Mincho"/>
              </a:rPr>
              <a:t> </a:t>
            </a:r>
            <a:endParaRPr lang="fr-FR" altLang="fr-FR" sz="1200" dirty="0">
              <a:effectLst/>
              <a:latin typeface="Times New Roman" panose="02020603050405020304" pitchFamily="18" charset="0"/>
              <a:ea typeface="MS Mincho"/>
            </a:endParaRPr>
          </a:p>
        </p:txBody>
      </p:sp>
      <p:graphicFrame>
        <p:nvGraphicFramePr>
          <p:cNvPr id="6" name="Tableau 5">
            <a:extLst>
              <a:ext uri="{FF2B5EF4-FFF2-40B4-BE49-F238E27FC236}">
                <a16:creationId xmlns:a16="http://schemas.microsoft.com/office/drawing/2014/main" id="{4555852D-27E5-4E54-9D29-1691899F3895}"/>
              </a:ext>
            </a:extLst>
          </p:cNvPr>
          <p:cNvGraphicFramePr>
            <a:graphicFrameLocks noGrp="1"/>
          </p:cNvGraphicFramePr>
          <p:nvPr>
            <p:extLst>
              <p:ext uri="{D42A27DB-BD31-4B8C-83A1-F6EECF244321}">
                <p14:modId xmlns:p14="http://schemas.microsoft.com/office/powerpoint/2010/main" val="2529826314"/>
              </p:ext>
            </p:extLst>
          </p:nvPr>
        </p:nvGraphicFramePr>
        <p:xfrm>
          <a:off x="1365884" y="441396"/>
          <a:ext cx="4827905" cy="3095625"/>
        </p:xfrm>
        <a:graphic>
          <a:graphicData uri="http://schemas.openxmlformats.org/drawingml/2006/table">
            <a:tbl>
              <a:tblPr firstRow="1" firstCol="1" bandRow="1">
                <a:tableStyleId>{F2DE63D5-997A-4646-A377-4702673A728D}</a:tableStyleId>
              </a:tblPr>
              <a:tblGrid>
                <a:gridCol w="4312285">
                  <a:extLst>
                    <a:ext uri="{9D8B030D-6E8A-4147-A177-3AD203B41FA5}">
                      <a16:colId xmlns:a16="http://schemas.microsoft.com/office/drawing/2014/main" val="3502216923"/>
                    </a:ext>
                  </a:extLst>
                </a:gridCol>
                <a:gridCol w="515620">
                  <a:extLst>
                    <a:ext uri="{9D8B030D-6E8A-4147-A177-3AD203B41FA5}">
                      <a16:colId xmlns:a16="http://schemas.microsoft.com/office/drawing/2014/main" val="39804634"/>
                    </a:ext>
                  </a:extLst>
                </a:gridCol>
              </a:tblGrid>
              <a:tr h="190500">
                <a:tc>
                  <a:txBody>
                    <a:bodyPr/>
                    <a:lstStyle/>
                    <a:p>
                      <a:pPr algn="ctr"/>
                      <a:r>
                        <a:rPr lang="fr-FR" sz="1000" b="0" dirty="0">
                          <a:effectLst/>
                          <a:latin typeface="Barlow" panose="00000500000000000000" pitchFamily="2" charset="0"/>
                        </a:rPr>
                        <a:t>ENSEIGNEMENTS PROFESSIONNELS</a:t>
                      </a:r>
                      <a:endParaRPr lang="fr-FR" sz="10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b="0" dirty="0">
                          <a:effectLst/>
                        </a:rPr>
                        <a:t>15 H</a:t>
                      </a:r>
                      <a:endParaRPr lang="fr-FR" sz="1200" b="0" dirty="0">
                        <a:solidFill>
                          <a:schemeClr val="tx1"/>
                        </a:solidFill>
                        <a:effectLst/>
                        <a:latin typeface="Times New Roman" panose="02020603050405020304" pitchFamily="18" charset="0"/>
                        <a:ea typeface="MS Mincho"/>
                      </a:endParaRPr>
                    </a:p>
                  </a:txBody>
                  <a:tcPr marL="68580" marR="68580" marT="0" marB="0" anchor="ctr"/>
                </a:tc>
                <a:extLst>
                  <a:ext uri="{0D108BD9-81ED-4DB2-BD59-A6C34878D82A}">
                    <a16:rowId xmlns:a16="http://schemas.microsoft.com/office/drawing/2014/main" val="145462368"/>
                  </a:ext>
                </a:extLst>
              </a:tr>
              <a:tr h="190500">
                <a:tc>
                  <a:txBody>
                    <a:bodyPr/>
                    <a:lstStyle/>
                    <a:p>
                      <a:r>
                        <a:rPr lang="fr-FR" sz="1000" b="0" dirty="0">
                          <a:effectLst/>
                          <a:latin typeface="Barlow" panose="00000500000000000000" pitchFamily="2" charset="0"/>
                        </a:rPr>
                        <a:t>Enseignements Professionnels </a:t>
                      </a:r>
                      <a:endParaRPr lang="fr-FR" sz="10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dirty="0">
                          <a:effectLst/>
                        </a:rPr>
                        <a:t>11 H</a:t>
                      </a:r>
                      <a:endParaRPr lang="fr-FR" sz="1200" dirty="0">
                        <a:effectLst/>
                        <a:latin typeface="Times New Roman" panose="02020603050405020304" pitchFamily="18" charset="0"/>
                        <a:ea typeface="MS Mincho"/>
                      </a:endParaRPr>
                    </a:p>
                  </a:txBody>
                  <a:tcPr marL="68580" marR="68580" marT="0" marB="0" anchor="ctr"/>
                </a:tc>
                <a:extLst>
                  <a:ext uri="{0D108BD9-81ED-4DB2-BD59-A6C34878D82A}">
                    <a16:rowId xmlns:a16="http://schemas.microsoft.com/office/drawing/2014/main" val="808302249"/>
                  </a:ext>
                </a:extLst>
              </a:tr>
              <a:tr h="190500">
                <a:tc>
                  <a:txBody>
                    <a:bodyPr/>
                    <a:lstStyle/>
                    <a:p>
                      <a:r>
                        <a:rPr lang="fr-FR" sz="1000" b="0">
                          <a:effectLst/>
                          <a:latin typeface="Barlow" panose="00000500000000000000" pitchFamily="2" charset="0"/>
                        </a:rPr>
                        <a:t>Enseignements Professionnels et Français en co-intervention</a:t>
                      </a:r>
                      <a:endParaRPr lang="fr-FR" sz="1000" b="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a:effectLst/>
                        </a:rPr>
                        <a:t>1 H</a:t>
                      </a:r>
                      <a:endParaRPr lang="fr-FR" sz="1200">
                        <a:effectLst/>
                        <a:latin typeface="Times New Roman" panose="02020603050405020304" pitchFamily="18" charset="0"/>
                        <a:ea typeface="MS Mincho"/>
                      </a:endParaRPr>
                    </a:p>
                  </a:txBody>
                  <a:tcPr marL="68580" marR="68580" marT="0" marB="0" anchor="ctr"/>
                </a:tc>
                <a:extLst>
                  <a:ext uri="{0D108BD9-81ED-4DB2-BD59-A6C34878D82A}">
                    <a16:rowId xmlns:a16="http://schemas.microsoft.com/office/drawing/2014/main" val="2887254388"/>
                  </a:ext>
                </a:extLst>
              </a:tr>
              <a:tr h="190500">
                <a:tc>
                  <a:txBody>
                    <a:bodyPr/>
                    <a:lstStyle/>
                    <a:p>
                      <a:r>
                        <a:rPr lang="fr-FR" sz="1000" b="0" dirty="0">
                          <a:effectLst/>
                          <a:latin typeface="Barlow" panose="00000500000000000000" pitchFamily="2" charset="0"/>
                        </a:rPr>
                        <a:t>Enseignements Professionnels et Mathématiques-Sciences en </a:t>
                      </a:r>
                      <a:r>
                        <a:rPr lang="fr-FR" sz="1000" b="0" dirty="0" err="1">
                          <a:effectLst/>
                          <a:latin typeface="Barlow" panose="00000500000000000000" pitchFamily="2" charset="0"/>
                        </a:rPr>
                        <a:t>co</a:t>
                      </a:r>
                      <a:r>
                        <a:rPr lang="fr-FR" sz="1000" b="0" dirty="0">
                          <a:effectLst/>
                          <a:latin typeface="Barlow" panose="00000500000000000000" pitchFamily="2" charset="0"/>
                        </a:rPr>
                        <a:t>-intervention</a:t>
                      </a:r>
                      <a:endParaRPr lang="fr-FR" sz="10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dirty="0">
                          <a:effectLst/>
                        </a:rPr>
                        <a:t>1 H</a:t>
                      </a:r>
                      <a:endParaRPr lang="fr-FR" sz="1200" dirty="0">
                        <a:effectLst/>
                        <a:latin typeface="Times New Roman" panose="02020603050405020304" pitchFamily="18" charset="0"/>
                        <a:ea typeface="MS Mincho"/>
                      </a:endParaRPr>
                    </a:p>
                  </a:txBody>
                  <a:tcPr marL="68580" marR="68580" marT="0" marB="0" anchor="ctr"/>
                </a:tc>
                <a:extLst>
                  <a:ext uri="{0D108BD9-81ED-4DB2-BD59-A6C34878D82A}">
                    <a16:rowId xmlns:a16="http://schemas.microsoft.com/office/drawing/2014/main" val="875726543"/>
                  </a:ext>
                </a:extLst>
              </a:tr>
              <a:tr h="190500">
                <a:tc>
                  <a:txBody>
                    <a:bodyPr/>
                    <a:lstStyle/>
                    <a:p>
                      <a:r>
                        <a:rPr lang="fr-FR" sz="1000" b="0">
                          <a:effectLst/>
                          <a:latin typeface="Barlow" panose="00000500000000000000" pitchFamily="2" charset="0"/>
                        </a:rPr>
                        <a:t>Prévention - Santé - Environnement</a:t>
                      </a:r>
                      <a:endParaRPr lang="fr-FR" sz="1000" b="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a:effectLst/>
                        </a:rPr>
                        <a:t>1 H</a:t>
                      </a:r>
                      <a:endParaRPr lang="fr-FR" sz="1200">
                        <a:effectLst/>
                        <a:latin typeface="Times New Roman" panose="02020603050405020304" pitchFamily="18" charset="0"/>
                        <a:ea typeface="MS Mincho"/>
                      </a:endParaRPr>
                    </a:p>
                  </a:txBody>
                  <a:tcPr marL="68580" marR="68580" marT="0" marB="0" anchor="ctr"/>
                </a:tc>
                <a:extLst>
                  <a:ext uri="{0D108BD9-81ED-4DB2-BD59-A6C34878D82A}">
                    <a16:rowId xmlns:a16="http://schemas.microsoft.com/office/drawing/2014/main" val="218545903"/>
                  </a:ext>
                </a:extLst>
              </a:tr>
              <a:tr h="190500">
                <a:tc>
                  <a:txBody>
                    <a:bodyPr/>
                    <a:lstStyle/>
                    <a:p>
                      <a:r>
                        <a:rPr lang="fr-FR" sz="1000" b="0" dirty="0">
                          <a:effectLst/>
                          <a:latin typeface="Barlow" panose="00000500000000000000" pitchFamily="2" charset="0"/>
                        </a:rPr>
                        <a:t>Economie-Gestion ou Economie-Droit (selon la spécialité)</a:t>
                      </a:r>
                      <a:endParaRPr lang="fr-FR" sz="10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dirty="0">
                          <a:effectLst/>
                        </a:rPr>
                        <a:t>1 H</a:t>
                      </a:r>
                      <a:endParaRPr lang="fr-FR" sz="1200" dirty="0">
                        <a:effectLst/>
                        <a:latin typeface="Times New Roman" panose="02020603050405020304" pitchFamily="18" charset="0"/>
                        <a:ea typeface="MS Mincho"/>
                      </a:endParaRPr>
                    </a:p>
                  </a:txBody>
                  <a:tcPr marL="68580" marR="68580" marT="0" marB="0" anchor="ctr"/>
                </a:tc>
                <a:extLst>
                  <a:ext uri="{0D108BD9-81ED-4DB2-BD59-A6C34878D82A}">
                    <a16:rowId xmlns:a16="http://schemas.microsoft.com/office/drawing/2014/main" val="4061722149"/>
                  </a:ext>
                </a:extLst>
              </a:tr>
              <a:tr h="190500">
                <a:tc>
                  <a:txBody>
                    <a:bodyPr/>
                    <a:lstStyle/>
                    <a:p>
                      <a:pPr algn="ctr"/>
                      <a:r>
                        <a:rPr lang="fr-FR" sz="1000" b="0" dirty="0">
                          <a:solidFill>
                            <a:schemeClr val="bg1"/>
                          </a:solidFill>
                          <a:effectLst/>
                          <a:latin typeface="Barlow" panose="00000500000000000000" pitchFamily="2" charset="0"/>
                        </a:rPr>
                        <a:t>ENSEIGNEMENTS GENERAUX</a:t>
                      </a:r>
                      <a:endParaRPr lang="fr-FR" sz="1000" b="0" dirty="0">
                        <a:solidFill>
                          <a:schemeClr val="bg1"/>
                        </a:solidFill>
                        <a:effectLst/>
                        <a:latin typeface="Barlow" panose="00000500000000000000" pitchFamily="2" charset="0"/>
                        <a:ea typeface="MS Mincho"/>
                      </a:endParaRPr>
                    </a:p>
                  </a:txBody>
                  <a:tcPr marL="68580" marR="68580" marT="0" marB="0" anchor="ctr">
                    <a:solidFill>
                      <a:schemeClr val="bg1">
                        <a:lumMod val="65000"/>
                      </a:schemeClr>
                    </a:solidFill>
                  </a:tcPr>
                </a:tc>
                <a:tc>
                  <a:txBody>
                    <a:bodyPr/>
                    <a:lstStyle/>
                    <a:p>
                      <a:pPr algn="ctr"/>
                      <a:r>
                        <a:rPr lang="fr-FR" sz="1000" dirty="0">
                          <a:solidFill>
                            <a:schemeClr val="bg1"/>
                          </a:solidFill>
                          <a:effectLst/>
                        </a:rPr>
                        <a:t>12 H</a:t>
                      </a:r>
                      <a:endParaRPr lang="fr-FR" sz="1200" dirty="0">
                        <a:solidFill>
                          <a:schemeClr val="bg1"/>
                        </a:solidFill>
                        <a:effectLst/>
                        <a:latin typeface="Times New Roman" panose="02020603050405020304" pitchFamily="18" charset="0"/>
                        <a:ea typeface="MS Mincho"/>
                      </a:endParaRPr>
                    </a:p>
                  </a:txBody>
                  <a:tcPr marL="68580" marR="68580" marT="0" marB="0" anchor="ctr">
                    <a:solidFill>
                      <a:schemeClr val="bg1">
                        <a:lumMod val="65000"/>
                      </a:schemeClr>
                    </a:solidFill>
                  </a:tcPr>
                </a:tc>
                <a:extLst>
                  <a:ext uri="{0D108BD9-81ED-4DB2-BD59-A6C34878D82A}">
                    <a16:rowId xmlns:a16="http://schemas.microsoft.com/office/drawing/2014/main" val="217470296"/>
                  </a:ext>
                </a:extLst>
              </a:tr>
              <a:tr h="190500">
                <a:tc>
                  <a:txBody>
                    <a:bodyPr/>
                    <a:lstStyle/>
                    <a:p>
                      <a:r>
                        <a:rPr lang="fr-FR" sz="1000" b="0" dirty="0">
                          <a:effectLst/>
                          <a:latin typeface="Barlow" panose="00000500000000000000" pitchFamily="2" charset="0"/>
                        </a:rPr>
                        <a:t>Français - Histoire-Géographie – Enseignement Moral et Civique</a:t>
                      </a:r>
                      <a:endParaRPr lang="fr-FR" sz="10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dirty="0">
                          <a:effectLst/>
                        </a:rPr>
                        <a:t>3,5 H</a:t>
                      </a:r>
                      <a:endParaRPr lang="fr-FR" sz="1200" dirty="0">
                        <a:effectLst/>
                        <a:latin typeface="Times New Roman" panose="02020603050405020304" pitchFamily="18" charset="0"/>
                        <a:ea typeface="MS Mincho"/>
                      </a:endParaRPr>
                    </a:p>
                  </a:txBody>
                  <a:tcPr marL="68580" marR="68580" marT="0" marB="0" anchor="ctr"/>
                </a:tc>
                <a:extLst>
                  <a:ext uri="{0D108BD9-81ED-4DB2-BD59-A6C34878D82A}">
                    <a16:rowId xmlns:a16="http://schemas.microsoft.com/office/drawing/2014/main" val="2624674555"/>
                  </a:ext>
                </a:extLst>
              </a:tr>
              <a:tr h="190500">
                <a:tc>
                  <a:txBody>
                    <a:bodyPr/>
                    <a:lstStyle/>
                    <a:p>
                      <a:r>
                        <a:rPr lang="fr-FR" sz="1000" b="0">
                          <a:effectLst/>
                          <a:latin typeface="Barlow" panose="00000500000000000000" pitchFamily="2" charset="0"/>
                        </a:rPr>
                        <a:t>Mathématiques</a:t>
                      </a:r>
                      <a:endParaRPr lang="fr-FR" sz="1000" b="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a:effectLst/>
                        </a:rPr>
                        <a:t>1,5 H</a:t>
                      </a:r>
                      <a:endParaRPr lang="fr-FR" sz="1200">
                        <a:effectLst/>
                        <a:latin typeface="Times New Roman" panose="02020603050405020304" pitchFamily="18" charset="0"/>
                        <a:ea typeface="MS Mincho"/>
                      </a:endParaRPr>
                    </a:p>
                  </a:txBody>
                  <a:tcPr marL="68580" marR="68580" marT="0" marB="0" anchor="ctr"/>
                </a:tc>
                <a:extLst>
                  <a:ext uri="{0D108BD9-81ED-4DB2-BD59-A6C34878D82A}">
                    <a16:rowId xmlns:a16="http://schemas.microsoft.com/office/drawing/2014/main" val="1180644603"/>
                  </a:ext>
                </a:extLst>
              </a:tr>
              <a:tr h="190500">
                <a:tc>
                  <a:txBody>
                    <a:bodyPr/>
                    <a:lstStyle/>
                    <a:p>
                      <a:r>
                        <a:rPr lang="fr-FR" sz="1000" b="0" dirty="0">
                          <a:effectLst/>
                          <a:latin typeface="Barlow" panose="00000500000000000000" pitchFamily="2" charset="0"/>
                        </a:rPr>
                        <a:t>Anglais</a:t>
                      </a:r>
                      <a:endParaRPr lang="fr-FR" sz="10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dirty="0">
                          <a:effectLst/>
                        </a:rPr>
                        <a:t>2 H</a:t>
                      </a:r>
                      <a:endParaRPr lang="fr-FR" sz="1200" dirty="0">
                        <a:effectLst/>
                        <a:latin typeface="Times New Roman" panose="02020603050405020304" pitchFamily="18" charset="0"/>
                        <a:ea typeface="MS Mincho"/>
                      </a:endParaRPr>
                    </a:p>
                  </a:txBody>
                  <a:tcPr marL="68580" marR="68580" marT="0" marB="0" anchor="ctr"/>
                </a:tc>
                <a:extLst>
                  <a:ext uri="{0D108BD9-81ED-4DB2-BD59-A6C34878D82A}">
                    <a16:rowId xmlns:a16="http://schemas.microsoft.com/office/drawing/2014/main" val="1832353232"/>
                  </a:ext>
                </a:extLst>
              </a:tr>
              <a:tr h="190500">
                <a:tc>
                  <a:txBody>
                    <a:bodyPr/>
                    <a:lstStyle/>
                    <a:p>
                      <a:r>
                        <a:rPr lang="fr-FR" sz="1000" b="0">
                          <a:effectLst/>
                          <a:latin typeface="Barlow" panose="00000500000000000000" pitchFamily="2" charset="0"/>
                        </a:rPr>
                        <a:t>Sciences Physiques et Chimiques</a:t>
                      </a:r>
                      <a:endParaRPr lang="fr-FR" sz="1000" b="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a:effectLst/>
                        </a:rPr>
                        <a:t>1,5 H</a:t>
                      </a:r>
                      <a:endParaRPr lang="fr-FR" sz="1200">
                        <a:effectLst/>
                        <a:latin typeface="Times New Roman" panose="02020603050405020304" pitchFamily="18" charset="0"/>
                        <a:ea typeface="MS Mincho"/>
                      </a:endParaRPr>
                    </a:p>
                  </a:txBody>
                  <a:tcPr marL="68580" marR="68580" marT="0" marB="0" anchor="ctr"/>
                </a:tc>
                <a:extLst>
                  <a:ext uri="{0D108BD9-81ED-4DB2-BD59-A6C34878D82A}">
                    <a16:rowId xmlns:a16="http://schemas.microsoft.com/office/drawing/2014/main" val="3931580094"/>
                  </a:ext>
                </a:extLst>
              </a:tr>
              <a:tr h="190500">
                <a:tc>
                  <a:txBody>
                    <a:bodyPr/>
                    <a:lstStyle/>
                    <a:p>
                      <a:r>
                        <a:rPr lang="fr-FR" sz="1000" b="0" dirty="0">
                          <a:effectLst/>
                          <a:latin typeface="Barlow" panose="00000500000000000000" pitchFamily="2" charset="0"/>
                        </a:rPr>
                        <a:t>Arts Appliqués et Cultures Artistiques</a:t>
                      </a:r>
                      <a:endParaRPr lang="fr-FR" sz="10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dirty="0">
                          <a:effectLst/>
                        </a:rPr>
                        <a:t>1 H</a:t>
                      </a:r>
                      <a:endParaRPr lang="fr-FR" sz="1200" dirty="0">
                        <a:effectLst/>
                        <a:latin typeface="Times New Roman" panose="02020603050405020304" pitchFamily="18" charset="0"/>
                        <a:ea typeface="MS Mincho"/>
                      </a:endParaRPr>
                    </a:p>
                  </a:txBody>
                  <a:tcPr marL="68580" marR="68580" marT="0" marB="0" anchor="ctr"/>
                </a:tc>
                <a:extLst>
                  <a:ext uri="{0D108BD9-81ED-4DB2-BD59-A6C34878D82A}">
                    <a16:rowId xmlns:a16="http://schemas.microsoft.com/office/drawing/2014/main" val="316405001"/>
                  </a:ext>
                </a:extLst>
              </a:tr>
              <a:tr h="190500">
                <a:tc>
                  <a:txBody>
                    <a:bodyPr/>
                    <a:lstStyle/>
                    <a:p>
                      <a:r>
                        <a:rPr lang="fr-FR" sz="1000" b="0" dirty="0">
                          <a:effectLst/>
                          <a:latin typeface="Barlow" panose="00000500000000000000" pitchFamily="2" charset="0"/>
                        </a:rPr>
                        <a:t>Education Physique et Sportive</a:t>
                      </a:r>
                      <a:endParaRPr lang="fr-FR" sz="10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a:effectLst/>
                        </a:rPr>
                        <a:t>2,5 H</a:t>
                      </a:r>
                      <a:endParaRPr lang="fr-FR" sz="1200">
                        <a:effectLst/>
                        <a:latin typeface="Times New Roman" panose="02020603050405020304" pitchFamily="18" charset="0"/>
                        <a:ea typeface="MS Mincho"/>
                      </a:endParaRPr>
                    </a:p>
                  </a:txBody>
                  <a:tcPr marL="68580" marR="68580" marT="0" marB="0" anchor="ctr"/>
                </a:tc>
                <a:extLst>
                  <a:ext uri="{0D108BD9-81ED-4DB2-BD59-A6C34878D82A}">
                    <a16:rowId xmlns:a16="http://schemas.microsoft.com/office/drawing/2014/main" val="2299505850"/>
                  </a:ext>
                </a:extLst>
              </a:tr>
              <a:tr h="200025">
                <a:tc>
                  <a:txBody>
                    <a:bodyPr/>
                    <a:lstStyle/>
                    <a:p>
                      <a:r>
                        <a:rPr lang="fr-FR" sz="1000" b="1" dirty="0">
                          <a:effectLst/>
                          <a:latin typeface="Barlow" panose="00000500000000000000" pitchFamily="2" charset="0"/>
                        </a:rPr>
                        <a:t>CONSOLIDATION, ACCOMPAGNEMENT PERSONNALISE ET </a:t>
                      </a:r>
                      <a:br>
                        <a:rPr lang="fr-FR" sz="1000" b="1" dirty="0">
                          <a:effectLst/>
                          <a:latin typeface="Barlow" panose="00000500000000000000" pitchFamily="2" charset="0"/>
                        </a:rPr>
                      </a:br>
                      <a:r>
                        <a:rPr lang="fr-FR" sz="1000" b="1" dirty="0">
                          <a:effectLst/>
                          <a:latin typeface="Barlow" panose="00000500000000000000" pitchFamily="2" charset="0"/>
                        </a:rPr>
                        <a:t>PREPARATION A L’ORIENTATION</a:t>
                      </a:r>
                      <a:endParaRPr lang="fr-FR" sz="1000" b="1"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dirty="0">
                          <a:effectLst/>
                        </a:rPr>
                        <a:t>3H</a:t>
                      </a:r>
                      <a:endParaRPr lang="fr-FR" sz="1200" dirty="0">
                        <a:effectLst/>
                        <a:latin typeface="Times New Roman" panose="02020603050405020304" pitchFamily="18" charset="0"/>
                        <a:ea typeface="MS Mincho"/>
                      </a:endParaRPr>
                    </a:p>
                  </a:txBody>
                  <a:tcPr marL="68580" marR="68580" marT="0" marB="0" anchor="ctr"/>
                </a:tc>
                <a:extLst>
                  <a:ext uri="{0D108BD9-81ED-4DB2-BD59-A6C34878D82A}">
                    <a16:rowId xmlns:a16="http://schemas.microsoft.com/office/drawing/2014/main" val="1495370504"/>
                  </a:ext>
                </a:extLst>
              </a:tr>
              <a:tr h="200025">
                <a:tc gridSpan="2">
                  <a:txBody>
                    <a:bodyPr/>
                    <a:lstStyle/>
                    <a:p>
                      <a:r>
                        <a:rPr lang="fr-FR" sz="1000" b="1" dirty="0">
                          <a:effectLst/>
                          <a:latin typeface="Barlow" panose="00000500000000000000" pitchFamily="2" charset="0"/>
                        </a:rPr>
                        <a:t>FORMATION EN MILIEU PROFESSIONNEL: 6 SEMAINES</a:t>
                      </a:r>
                      <a:endParaRPr lang="fr-FR" sz="1000" b="1" dirty="0">
                        <a:solidFill>
                          <a:schemeClr val="tx1"/>
                        </a:solidFill>
                        <a:effectLst/>
                        <a:latin typeface="Barlow" panose="00000500000000000000" pitchFamily="2" charset="0"/>
                        <a:ea typeface="MS Mincho"/>
                      </a:endParaRPr>
                    </a:p>
                  </a:txBody>
                  <a:tcPr marL="68580" marR="68580" marT="0" marB="0" anchor="ctr"/>
                </a:tc>
                <a:tc hMerge="1">
                  <a:txBody>
                    <a:bodyPr/>
                    <a:lstStyle/>
                    <a:p>
                      <a:endParaRPr lang="fr-FR"/>
                    </a:p>
                  </a:txBody>
                  <a:tcPr/>
                </a:tc>
                <a:extLst>
                  <a:ext uri="{0D108BD9-81ED-4DB2-BD59-A6C34878D82A}">
                    <a16:rowId xmlns:a16="http://schemas.microsoft.com/office/drawing/2014/main" val="2384497753"/>
                  </a:ext>
                </a:extLst>
              </a:tr>
            </a:tbl>
          </a:graphicData>
        </a:graphic>
      </p:graphicFrame>
    </p:spTree>
    <p:extLst>
      <p:ext uri="{BB962C8B-B14F-4D97-AF65-F5344CB8AC3E}">
        <p14:creationId xmlns:p14="http://schemas.microsoft.com/office/powerpoint/2010/main" val="3151476942"/>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TotalTime>
  <Words>641</Words>
  <Application>Microsoft Office PowerPoint</Application>
  <PresentationFormat>Personnalisé</PresentationFormat>
  <Paragraphs>115</Paragraphs>
  <Slides>2</Slides>
  <Notes>0</Notes>
  <HiddenSlides>0</HiddenSlides>
  <MMClips>0</MMClips>
  <ScaleCrop>false</ScaleCrop>
  <HeadingPairs>
    <vt:vector size="6" baseType="variant">
      <vt:variant>
        <vt:lpstr>Polices utilisées</vt:lpstr>
      </vt:variant>
      <vt:variant>
        <vt:i4>12</vt:i4>
      </vt:variant>
      <vt:variant>
        <vt:lpstr>Thème</vt:lpstr>
      </vt:variant>
      <vt:variant>
        <vt:i4>1</vt:i4>
      </vt:variant>
      <vt:variant>
        <vt:lpstr>Titres des diapositives</vt:lpstr>
      </vt:variant>
      <vt:variant>
        <vt:i4>2</vt:i4>
      </vt:variant>
    </vt:vector>
  </HeadingPairs>
  <TitlesOfParts>
    <vt:vector size="15" baseType="lpstr">
      <vt:lpstr>MS Mincho</vt:lpstr>
      <vt:lpstr>Arial</vt:lpstr>
      <vt:lpstr>Arial Narrow</vt:lpstr>
      <vt:lpstr>Barlow</vt:lpstr>
      <vt:lpstr>Barlow Medium</vt:lpstr>
      <vt:lpstr>Calibri</vt:lpstr>
      <vt:lpstr>Calibri Light</vt:lpstr>
      <vt:lpstr>Cambria</vt:lpstr>
      <vt:lpstr>Tahoma</vt:lpstr>
      <vt:lpstr>Times New Roman</vt:lpstr>
      <vt:lpstr>Verdana</vt:lpstr>
      <vt:lpstr>Wingdings</vt:lpstr>
      <vt:lpstr>Thème Office</vt:lpstr>
      <vt:lpstr>Présentation PowerPoint</vt:lpstr>
      <vt:lpstr>Présentation PowerPoint</vt:lpstr>
    </vt:vector>
  </TitlesOfParts>
  <Company>A.S.I.A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LEFRANC Aurélien - Secrétariat inscriptions</dc:creator>
  <cp:lastModifiedBy>LEFRANC Aurélien - Secrétariat inscriptions</cp:lastModifiedBy>
  <cp:revision>21</cp:revision>
  <cp:lastPrinted>2022-01-12T10:40:55Z</cp:lastPrinted>
  <dcterms:created xsi:type="dcterms:W3CDTF">2022-01-12T09:03:47Z</dcterms:created>
  <dcterms:modified xsi:type="dcterms:W3CDTF">2023-11-20T09:34:51Z</dcterms:modified>
</cp:coreProperties>
</file>